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8"/>
  </p:notesMasterIdLst>
  <p:sldIdLst>
    <p:sldId id="280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8" r:id="rId20"/>
    <p:sldId id="275" r:id="rId21"/>
    <p:sldId id="276" r:id="rId22"/>
    <p:sldId id="277" r:id="rId23"/>
    <p:sldId id="281" r:id="rId24"/>
    <p:sldId id="282" r:id="rId25"/>
    <p:sldId id="283" r:id="rId26"/>
    <p:sldId id="284" r:id="rId27"/>
  </p:sldIdLst>
  <p:sldSz cx="9144000" cy="6858000" type="screen4x3"/>
  <p:notesSz cx="9144000" cy="6858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70" autoAdjust="0"/>
  </p:normalViewPr>
  <p:slideViewPr>
    <p:cSldViewPr>
      <p:cViewPr varScale="1">
        <p:scale>
          <a:sx n="59" d="100"/>
          <a:sy n="59" d="100"/>
        </p:scale>
        <p:origin x="163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81CBF-4BAD-4BD3-9B10-B6C97F15CBA8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A10F4-8458-493C-A9D1-9F6A23C7B2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7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0C2F-A9BB-458E-A595-0A6A206DD14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9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97790" algn="l" rtl="0">
              <a:lnSpc>
                <a:spcPct val="100000"/>
              </a:lnSpc>
              <a:spcBef>
                <a:spcPts val="1789"/>
              </a:spcBef>
              <a:buFont typeface="Wingdings"/>
              <a:buChar char=""/>
              <a:tabLst>
                <a:tab pos="168275" algn="l"/>
              </a:tabLst>
            </a:pPr>
            <a:r>
              <a:rPr lang="en-US" sz="1200" b="1" dirty="0" smtClean="0">
                <a:latin typeface="+mn-lt"/>
                <a:cs typeface="Calibri"/>
              </a:rPr>
              <a:t>Q </a:t>
            </a:r>
            <a:r>
              <a:rPr lang="en-US" sz="1200" spc="-10" dirty="0" smtClean="0">
                <a:latin typeface="+mn-lt"/>
                <a:cs typeface="Calibri"/>
              </a:rPr>
              <a:t>represents </a:t>
            </a:r>
            <a:r>
              <a:rPr lang="en-US" sz="1200" dirty="0" smtClean="0">
                <a:latin typeface="+mn-lt"/>
                <a:cs typeface="Calibri"/>
              </a:rPr>
              <a:t>the </a:t>
            </a:r>
            <a:r>
              <a:rPr lang="en-US" sz="1200" spc="-5" dirty="0" smtClean="0">
                <a:latin typeface="+mn-lt"/>
                <a:cs typeface="Calibri"/>
              </a:rPr>
              <a:t>losses </a:t>
            </a:r>
            <a:r>
              <a:rPr lang="en-US" sz="1200" spc="-10" dirty="0" smtClean="0">
                <a:latin typeface="+mn-lt"/>
                <a:cs typeface="Calibri"/>
              </a:rPr>
              <a:t>associated </a:t>
            </a:r>
            <a:r>
              <a:rPr lang="en-US" sz="1200" spc="-5" dirty="0" smtClean="0">
                <a:latin typeface="+mn-lt"/>
                <a:cs typeface="Calibri"/>
              </a:rPr>
              <a:t>with </a:t>
            </a:r>
            <a:r>
              <a:rPr lang="en-US" sz="1200" dirty="0" smtClean="0">
                <a:latin typeface="+mn-lt"/>
                <a:cs typeface="Calibri"/>
              </a:rPr>
              <a:t>the </a:t>
            </a:r>
            <a:r>
              <a:rPr lang="en-US" sz="1200" spc="-10" dirty="0" smtClean="0">
                <a:latin typeface="+mn-lt"/>
                <a:cs typeface="Calibri"/>
              </a:rPr>
              <a:t>antenna </a:t>
            </a:r>
            <a:r>
              <a:rPr lang="en-US" sz="1200" dirty="0" smtClean="0">
                <a:latin typeface="+mn-lt"/>
                <a:cs typeface="Calibri"/>
              </a:rPr>
              <a:t>and a </a:t>
            </a:r>
            <a:r>
              <a:rPr lang="en-US" sz="1200" spc="-10" dirty="0" smtClean="0">
                <a:latin typeface="+mn-lt"/>
                <a:cs typeface="Calibri"/>
              </a:rPr>
              <a:t>large </a:t>
            </a:r>
            <a:r>
              <a:rPr lang="en-US" sz="1200" dirty="0" smtClean="0">
                <a:latin typeface="+mn-lt"/>
                <a:cs typeface="Calibri"/>
              </a:rPr>
              <a:t>Q </a:t>
            </a:r>
            <a:r>
              <a:rPr lang="en-US" sz="1200" spc="-5" dirty="0" smtClean="0">
                <a:latin typeface="+mn-lt"/>
                <a:cs typeface="Calibri"/>
              </a:rPr>
              <a:t>leads </a:t>
            </a:r>
            <a:r>
              <a:rPr lang="en-US" sz="1200" spc="-10" dirty="0" smtClean="0">
                <a:latin typeface="+mn-lt"/>
                <a:cs typeface="Calibri"/>
              </a:rPr>
              <a:t>to narrow </a:t>
            </a:r>
            <a:r>
              <a:rPr lang="en-US" sz="1200" spc="-5" dirty="0" smtClean="0">
                <a:latin typeface="+mn-lt"/>
                <a:cs typeface="Calibri"/>
              </a:rPr>
              <a:t>bandwidth  </a:t>
            </a:r>
            <a:r>
              <a:rPr lang="en-US" sz="1200" dirty="0" smtClean="0">
                <a:latin typeface="+mn-lt"/>
                <a:cs typeface="Calibri"/>
              </a:rPr>
              <a:t>and </a:t>
            </a:r>
            <a:r>
              <a:rPr lang="en-US" sz="1200" spc="-10" dirty="0" smtClean="0">
                <a:latin typeface="+mn-lt"/>
                <a:cs typeface="Calibri"/>
              </a:rPr>
              <a:t>low</a:t>
            </a:r>
            <a:r>
              <a:rPr lang="en-US" sz="1200" spc="0" dirty="0" smtClean="0">
                <a:latin typeface="+mn-lt"/>
                <a:cs typeface="Calibri"/>
              </a:rPr>
              <a:t> </a:t>
            </a:r>
            <a:r>
              <a:rPr lang="en-US" sz="1200" spc="-20" dirty="0" smtClean="0">
                <a:latin typeface="+mn-lt"/>
                <a:cs typeface="Calibri"/>
              </a:rPr>
              <a:t>efficiency.</a:t>
            </a:r>
            <a:endParaRPr lang="en-US" sz="1200" dirty="0" smtClean="0">
              <a:latin typeface="+mn-lt"/>
              <a:cs typeface="Calibri"/>
            </a:endParaRPr>
          </a:p>
          <a:p>
            <a:pPr marL="12700" algn="l" rtl="0">
              <a:lnSpc>
                <a:spcPts val="2039"/>
              </a:lnSpc>
              <a:buFont typeface="Wingdings"/>
              <a:buChar char=""/>
              <a:tabLst>
                <a:tab pos="168275" algn="l"/>
              </a:tabLst>
            </a:pPr>
            <a:r>
              <a:rPr lang="en-US" sz="1200" b="1" dirty="0" smtClean="0">
                <a:latin typeface="+mn-lt"/>
                <a:cs typeface="Calibri"/>
              </a:rPr>
              <a:t>Q </a:t>
            </a:r>
            <a:r>
              <a:rPr lang="en-US" sz="1200" spc="-10" dirty="0" smtClean="0">
                <a:latin typeface="+mn-lt"/>
                <a:cs typeface="Calibri"/>
              </a:rPr>
              <a:t>can </a:t>
            </a:r>
            <a:r>
              <a:rPr lang="en-US" sz="1200" spc="-5" dirty="0" smtClean="0">
                <a:latin typeface="+mn-lt"/>
                <a:cs typeface="Calibri"/>
              </a:rPr>
              <a:t>be </a:t>
            </a:r>
            <a:r>
              <a:rPr lang="en-US" sz="1200" spc="-10" dirty="0" smtClean="0">
                <a:latin typeface="+mn-lt"/>
                <a:cs typeface="Calibri"/>
              </a:rPr>
              <a:t>reduced </a:t>
            </a:r>
            <a:r>
              <a:rPr lang="en-US" sz="1200" spc="-5" dirty="0" smtClean="0">
                <a:latin typeface="+mn-lt"/>
                <a:cs typeface="Calibri"/>
              </a:rPr>
              <a:t>by </a:t>
            </a:r>
            <a:r>
              <a:rPr lang="en-US" sz="1200" spc="-10" dirty="0" smtClean="0">
                <a:solidFill>
                  <a:srgbClr val="006FC0"/>
                </a:solidFill>
                <a:latin typeface="+mn-lt"/>
                <a:cs typeface="Calibri"/>
              </a:rPr>
              <a:t>increasing </a:t>
            </a:r>
            <a:r>
              <a:rPr lang="en-US" sz="1200" dirty="0" smtClean="0">
                <a:solidFill>
                  <a:srgbClr val="006FC0"/>
                </a:solidFill>
                <a:latin typeface="+mn-lt"/>
                <a:cs typeface="Calibri"/>
              </a:rPr>
              <a:t>the </a:t>
            </a:r>
            <a:r>
              <a:rPr lang="en-US" sz="1200" spc="-5" dirty="0" smtClean="0">
                <a:solidFill>
                  <a:srgbClr val="006FC0"/>
                </a:solidFill>
                <a:latin typeface="+mn-lt"/>
                <a:cs typeface="Calibri"/>
              </a:rPr>
              <a:t>thickness of </a:t>
            </a:r>
            <a:r>
              <a:rPr lang="en-US" sz="1200" dirty="0" smtClean="0">
                <a:solidFill>
                  <a:srgbClr val="006FC0"/>
                </a:solidFill>
                <a:latin typeface="+mn-lt"/>
                <a:cs typeface="Calibri"/>
              </a:rPr>
              <a:t>the </a:t>
            </a:r>
            <a:r>
              <a:rPr lang="en-US" sz="1200" spc="-5" dirty="0" smtClean="0">
                <a:solidFill>
                  <a:srgbClr val="006FC0"/>
                </a:solidFill>
                <a:latin typeface="+mn-lt"/>
                <a:cs typeface="Calibri"/>
              </a:rPr>
              <a:t>dielectric </a:t>
            </a:r>
            <a:r>
              <a:rPr lang="en-US" sz="1200" spc="-10" dirty="0" smtClean="0">
                <a:solidFill>
                  <a:srgbClr val="006FC0"/>
                </a:solidFill>
                <a:latin typeface="+mn-lt"/>
                <a:cs typeface="Calibri"/>
              </a:rPr>
              <a:t>substrate</a:t>
            </a:r>
            <a:r>
              <a:rPr lang="en-US" sz="1200" spc="-10" dirty="0" smtClean="0">
                <a:latin typeface="+mn-lt"/>
                <a:cs typeface="Calibri"/>
              </a:rPr>
              <a:t>. </a:t>
            </a:r>
            <a:r>
              <a:rPr lang="en-US" sz="1200" b="1" dirty="0" smtClean="0">
                <a:solidFill>
                  <a:srgbClr val="FF0000"/>
                </a:solidFill>
                <a:latin typeface="+mn-lt"/>
                <a:cs typeface="Calibri"/>
              </a:rPr>
              <a:t>But </a:t>
            </a:r>
            <a:r>
              <a:rPr lang="en-US" sz="1200" b="1" dirty="0" smtClean="0">
                <a:latin typeface="+mn-lt"/>
                <a:cs typeface="Calibri"/>
              </a:rPr>
              <a:t>as the</a:t>
            </a:r>
            <a:r>
              <a:rPr lang="en-US" sz="1200" b="1" spc="225" dirty="0" smtClean="0">
                <a:latin typeface="+mn-lt"/>
                <a:cs typeface="Calibri"/>
              </a:rPr>
              <a:t> </a:t>
            </a:r>
            <a:r>
              <a:rPr lang="en-US" sz="1200" b="1" spc="-5" dirty="0" smtClean="0">
                <a:latin typeface="+mn-lt"/>
                <a:cs typeface="Calibri"/>
              </a:rPr>
              <a:t>thickness</a:t>
            </a:r>
            <a:endParaRPr lang="en-US" sz="1200" dirty="0" smtClean="0">
              <a:latin typeface="+mn-lt"/>
              <a:cs typeface="Calibri"/>
            </a:endParaRPr>
          </a:p>
          <a:p>
            <a:pPr marL="12700" algn="l" rtl="0">
              <a:lnSpc>
                <a:spcPct val="100000"/>
              </a:lnSpc>
            </a:pPr>
            <a:r>
              <a:rPr lang="en-US" sz="1200" b="1" spc="-10" dirty="0" smtClean="0">
                <a:latin typeface="+mn-lt"/>
                <a:cs typeface="Calibri"/>
              </a:rPr>
              <a:t>increases, </a:t>
            </a:r>
            <a:r>
              <a:rPr lang="en-US" sz="1200" spc="-5" dirty="0" smtClean="0">
                <a:solidFill>
                  <a:srgbClr val="C00000"/>
                </a:solidFill>
                <a:latin typeface="+mn-lt"/>
                <a:cs typeface="Calibri"/>
              </a:rPr>
              <a:t>an </a:t>
            </a:r>
            <a:r>
              <a:rPr lang="en-US" sz="1200" spc="-10" dirty="0" smtClean="0">
                <a:solidFill>
                  <a:srgbClr val="C00000"/>
                </a:solidFill>
                <a:latin typeface="+mn-lt"/>
                <a:cs typeface="Calibri"/>
              </a:rPr>
              <a:t>increasing fraction </a:t>
            </a:r>
            <a:r>
              <a:rPr lang="en-US" sz="1200" spc="-5" dirty="0" smtClean="0">
                <a:solidFill>
                  <a:srgbClr val="C00000"/>
                </a:solidFill>
                <a:latin typeface="+mn-lt"/>
                <a:cs typeface="Calibri"/>
              </a:rPr>
              <a:t>of </a:t>
            </a:r>
            <a:r>
              <a:rPr lang="en-US" sz="1200" dirty="0" smtClean="0">
                <a:solidFill>
                  <a:srgbClr val="C00000"/>
                </a:solidFill>
                <a:latin typeface="+mn-lt"/>
                <a:cs typeface="Calibri"/>
              </a:rPr>
              <a:t>the </a:t>
            </a:r>
            <a:r>
              <a:rPr lang="en-US" sz="1200" spc="-10" dirty="0" smtClean="0">
                <a:solidFill>
                  <a:srgbClr val="C00000"/>
                </a:solidFill>
                <a:latin typeface="+mn-lt"/>
                <a:cs typeface="Calibri"/>
              </a:rPr>
              <a:t>total power delivered by </a:t>
            </a:r>
            <a:r>
              <a:rPr lang="en-US" sz="1200" dirty="0" smtClean="0">
                <a:solidFill>
                  <a:srgbClr val="C00000"/>
                </a:solidFill>
                <a:latin typeface="+mn-lt"/>
                <a:cs typeface="Calibri"/>
              </a:rPr>
              <a:t>the </a:t>
            </a:r>
            <a:r>
              <a:rPr lang="en-US" sz="1200" spc="-10" dirty="0" smtClean="0">
                <a:solidFill>
                  <a:srgbClr val="C00000"/>
                </a:solidFill>
                <a:latin typeface="+mn-lt"/>
                <a:cs typeface="Calibri"/>
              </a:rPr>
              <a:t>source </a:t>
            </a:r>
            <a:r>
              <a:rPr lang="en-US" sz="1200" spc="-5" dirty="0" smtClean="0">
                <a:latin typeface="+mn-lt"/>
                <a:cs typeface="Calibri"/>
              </a:rPr>
              <a:t>goes </a:t>
            </a:r>
            <a:r>
              <a:rPr lang="en-US" sz="1200" spc="-10" dirty="0" smtClean="0">
                <a:latin typeface="+mn-lt"/>
                <a:cs typeface="Calibri"/>
              </a:rPr>
              <a:t>into </a:t>
            </a:r>
            <a:r>
              <a:rPr lang="en-US" sz="1200" dirty="0" smtClean="0">
                <a:latin typeface="+mn-lt"/>
                <a:cs typeface="Calibri"/>
              </a:rPr>
              <a:t>a</a:t>
            </a:r>
            <a:r>
              <a:rPr lang="en-US" sz="1200" spc="250" dirty="0" smtClean="0">
                <a:latin typeface="+mn-lt"/>
                <a:cs typeface="Calibri"/>
              </a:rPr>
              <a:t> </a:t>
            </a:r>
            <a:r>
              <a:rPr lang="en-US" sz="1200" spc="-10" dirty="0" smtClean="0">
                <a:latin typeface="+mn-lt"/>
                <a:cs typeface="Calibri"/>
              </a:rPr>
              <a:t>surface</a:t>
            </a:r>
            <a:endParaRPr lang="en-US" sz="1200" dirty="0" smtClean="0">
              <a:latin typeface="+mn-lt"/>
              <a:cs typeface="Calibri"/>
            </a:endParaRPr>
          </a:p>
          <a:p>
            <a:pPr marL="12700" algn="l" rtl="0">
              <a:lnSpc>
                <a:spcPct val="100000"/>
              </a:lnSpc>
            </a:pPr>
            <a:r>
              <a:rPr lang="en-US" sz="1200" spc="-20" dirty="0" smtClean="0">
                <a:latin typeface="+mn-lt"/>
                <a:cs typeface="Calibri"/>
              </a:rPr>
              <a:t>wave</a:t>
            </a:r>
            <a:endParaRPr lang="en-US" sz="1200" dirty="0" smtClean="0">
              <a:latin typeface="+mn-lt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A10F4-8458-493C-A9D1-9F6A23C7B2D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3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709930" algn="l" rtl="0">
              <a:lnSpc>
                <a:spcPct val="100000"/>
              </a:lnSpc>
              <a:spcBef>
                <a:spcPts val="480"/>
              </a:spcBef>
              <a:buFont typeface="Wingdings"/>
              <a:buChar char=""/>
              <a:tabLst>
                <a:tab pos="266065" algn="l"/>
              </a:tabLst>
            </a:pPr>
            <a:r>
              <a:rPr lang="en-US" dirty="0" smtClean="0"/>
              <a:t>1-</a:t>
            </a:r>
            <a:r>
              <a:rPr lang="en-US" sz="1200" spc="-30" dirty="0" smtClean="0">
                <a:latin typeface="+mn-lt"/>
                <a:cs typeface="Calibri"/>
              </a:rPr>
              <a:t>However, </a:t>
            </a:r>
            <a:r>
              <a:rPr lang="en-US" sz="1200" spc="-5" dirty="0" smtClean="0">
                <a:latin typeface="+mn-lt"/>
                <a:cs typeface="Calibri"/>
              </a:rPr>
              <a:t>thick </a:t>
            </a:r>
            <a:r>
              <a:rPr lang="en-US" sz="1200" spc="-15" dirty="0" smtClean="0">
                <a:latin typeface="+mn-lt"/>
                <a:cs typeface="Calibri"/>
              </a:rPr>
              <a:t>substrates </a:t>
            </a:r>
            <a:r>
              <a:rPr lang="en-US" sz="1200" spc="-10" dirty="0" smtClean="0">
                <a:latin typeface="+mn-lt"/>
                <a:cs typeface="Calibri"/>
              </a:rPr>
              <a:t>tend to </a:t>
            </a:r>
            <a:r>
              <a:rPr lang="en-US" sz="1200" spc="-15" dirty="0" smtClean="0">
                <a:latin typeface="+mn-lt"/>
                <a:cs typeface="Calibri"/>
              </a:rPr>
              <a:t>trap </a:t>
            </a:r>
            <a:r>
              <a:rPr lang="en-US" sz="1200" spc="-10" dirty="0" smtClean="0">
                <a:latin typeface="+mn-lt"/>
                <a:cs typeface="Calibri"/>
              </a:rPr>
              <a:t>surface </a:t>
            </a:r>
            <a:r>
              <a:rPr lang="en-US" sz="1200" spc="-15" dirty="0" smtClean="0">
                <a:latin typeface="+mn-lt"/>
                <a:cs typeface="Calibri"/>
              </a:rPr>
              <a:t>wave </a:t>
            </a:r>
            <a:r>
              <a:rPr lang="en-US" sz="1200" spc="-5" dirty="0" smtClean="0">
                <a:latin typeface="+mn-lt"/>
                <a:cs typeface="Calibri"/>
              </a:rPr>
              <a:t>modes </a:t>
            </a:r>
            <a:r>
              <a:rPr lang="en-US" sz="1200" dirty="0" smtClean="0">
                <a:latin typeface="+mn-lt"/>
                <a:cs typeface="Calibri"/>
              </a:rPr>
              <a:t>, </a:t>
            </a:r>
            <a:r>
              <a:rPr lang="en-US" sz="1200" spc="-5" dirty="0" smtClean="0">
                <a:latin typeface="+mn-lt"/>
                <a:cs typeface="Calibri"/>
              </a:rPr>
              <a:t>especially if </a:t>
            </a:r>
            <a:r>
              <a:rPr lang="en-US" sz="1200" dirty="0" smtClean="0">
                <a:latin typeface="+mn-lt"/>
                <a:cs typeface="Calibri"/>
              </a:rPr>
              <a:t>the </a:t>
            </a:r>
            <a:r>
              <a:rPr lang="en-US" sz="1200" spc="-5" dirty="0" smtClean="0">
                <a:latin typeface="+mn-lt"/>
                <a:cs typeface="Calibri"/>
              </a:rPr>
              <a:t>dielectric  </a:t>
            </a:r>
            <a:r>
              <a:rPr lang="en-US" sz="1200" spc="-15" dirty="0" smtClean="0">
                <a:latin typeface="+mn-lt"/>
                <a:cs typeface="Calibri"/>
              </a:rPr>
              <a:t>constant </a:t>
            </a:r>
            <a:r>
              <a:rPr lang="en-US" sz="1200" spc="-5" dirty="0" smtClean="0">
                <a:latin typeface="+mn-lt"/>
                <a:cs typeface="Calibri"/>
              </a:rPr>
              <a:t>of </a:t>
            </a:r>
            <a:r>
              <a:rPr lang="en-US" sz="1200" dirty="0" smtClean="0">
                <a:latin typeface="+mn-lt"/>
                <a:cs typeface="Calibri"/>
              </a:rPr>
              <a:t>the </a:t>
            </a:r>
            <a:r>
              <a:rPr lang="en-US" sz="1200" spc="-15" dirty="0" smtClean="0">
                <a:latin typeface="+mn-lt"/>
                <a:cs typeface="Calibri"/>
              </a:rPr>
              <a:t>substrate </a:t>
            </a:r>
            <a:r>
              <a:rPr lang="en-US" sz="1200" dirty="0" smtClean="0">
                <a:latin typeface="+mn-lt"/>
                <a:cs typeface="Calibri"/>
              </a:rPr>
              <a:t>is </a:t>
            </a:r>
            <a:r>
              <a:rPr lang="en-US" sz="1200" spc="-5" dirty="0" smtClean="0">
                <a:latin typeface="+mn-lt"/>
                <a:cs typeface="Calibri"/>
              </a:rPr>
              <a:t>high</a:t>
            </a:r>
            <a:r>
              <a:rPr lang="en-US" sz="1200" spc="35" dirty="0" smtClean="0">
                <a:latin typeface="+mn-lt"/>
                <a:cs typeface="Calibri"/>
              </a:rPr>
              <a:t> </a:t>
            </a:r>
            <a:r>
              <a:rPr lang="en-US" sz="1200" dirty="0" smtClean="0">
                <a:latin typeface="+mn-lt"/>
                <a:cs typeface="Calibri"/>
              </a:rPr>
              <a:t>.</a:t>
            </a:r>
          </a:p>
          <a:p>
            <a:pPr marL="12700" marR="495300" algn="l" rtl="0">
              <a:lnSpc>
                <a:spcPct val="100000"/>
              </a:lnSpc>
              <a:spcBef>
                <a:spcPts val="480"/>
              </a:spcBef>
              <a:buFont typeface="Wingdings"/>
              <a:buChar char=""/>
              <a:tabLst>
                <a:tab pos="266065" algn="l"/>
              </a:tabLst>
            </a:pPr>
            <a:r>
              <a:rPr lang="en-US" sz="1200" spc="-10" dirty="0" smtClean="0">
                <a:latin typeface="+mn-lt"/>
                <a:cs typeface="Calibri"/>
              </a:rPr>
              <a:t>Finally </a:t>
            </a:r>
            <a:r>
              <a:rPr lang="en-US" sz="1200" spc="-5" dirty="0" smtClean="0">
                <a:solidFill>
                  <a:srgbClr val="C00000"/>
                </a:solidFill>
                <a:latin typeface="+mn-lt"/>
                <a:cs typeface="Calibri"/>
              </a:rPr>
              <a:t>if </a:t>
            </a:r>
            <a:r>
              <a:rPr lang="en-US" sz="1200" dirty="0" smtClean="0">
                <a:solidFill>
                  <a:srgbClr val="C00000"/>
                </a:solidFill>
                <a:latin typeface="+mn-lt"/>
                <a:cs typeface="Calibri"/>
              </a:rPr>
              <a:t>the </a:t>
            </a:r>
            <a:r>
              <a:rPr lang="en-US" sz="1200" spc="-15" dirty="0" smtClean="0">
                <a:solidFill>
                  <a:srgbClr val="C00000"/>
                </a:solidFill>
                <a:latin typeface="+mn-lt"/>
                <a:cs typeface="Calibri"/>
              </a:rPr>
              <a:t>substrate </a:t>
            </a:r>
            <a:r>
              <a:rPr lang="en-US" sz="1200" dirty="0" smtClean="0">
                <a:solidFill>
                  <a:srgbClr val="C00000"/>
                </a:solidFill>
                <a:latin typeface="+mn-lt"/>
                <a:cs typeface="Calibri"/>
              </a:rPr>
              <a:t>is </a:t>
            </a:r>
            <a:r>
              <a:rPr lang="en-US" sz="1200" spc="-5" dirty="0" smtClean="0">
                <a:solidFill>
                  <a:srgbClr val="C00000"/>
                </a:solidFill>
                <a:latin typeface="+mn-lt"/>
                <a:cs typeface="Calibri"/>
              </a:rPr>
              <a:t>very thick</a:t>
            </a:r>
            <a:r>
              <a:rPr lang="en-US" sz="1200" spc="-5" dirty="0" smtClean="0">
                <a:latin typeface="+mn-lt"/>
                <a:cs typeface="Calibri"/>
              </a:rPr>
              <a:t>, </a:t>
            </a:r>
            <a:r>
              <a:rPr lang="en-US" sz="1200" spc="-10" dirty="0" smtClean="0">
                <a:solidFill>
                  <a:srgbClr val="006FC0"/>
                </a:solidFill>
                <a:latin typeface="+mn-lt"/>
                <a:cs typeface="Calibri"/>
              </a:rPr>
              <a:t>radiating </a:t>
            </a:r>
            <a:r>
              <a:rPr lang="en-US" sz="1200" dirty="0" smtClean="0">
                <a:solidFill>
                  <a:srgbClr val="006FC0"/>
                </a:solidFill>
                <a:latin typeface="+mn-lt"/>
                <a:cs typeface="Calibri"/>
              </a:rPr>
              <a:t>modes </a:t>
            </a:r>
            <a:r>
              <a:rPr lang="en-US" sz="1200" spc="-5" dirty="0" smtClean="0">
                <a:solidFill>
                  <a:srgbClr val="006FC0"/>
                </a:solidFill>
                <a:latin typeface="+mn-lt"/>
                <a:cs typeface="Calibri"/>
              </a:rPr>
              <a:t>higher </a:t>
            </a:r>
            <a:r>
              <a:rPr lang="en-US" sz="1200" dirty="0" smtClean="0">
                <a:latin typeface="+mn-lt"/>
                <a:cs typeface="Calibri"/>
              </a:rPr>
              <a:t>than the </a:t>
            </a:r>
            <a:r>
              <a:rPr lang="en-US" sz="1200" spc="-5" dirty="0" smtClean="0">
                <a:latin typeface="+mn-lt"/>
                <a:cs typeface="Calibri"/>
              </a:rPr>
              <a:t>fundamental will be  </a:t>
            </a:r>
            <a:r>
              <a:rPr lang="en-US" sz="1200" spc="-15" dirty="0" smtClean="0">
                <a:latin typeface="+mn-lt"/>
                <a:cs typeface="Calibri"/>
              </a:rPr>
              <a:t>excited.</a:t>
            </a:r>
            <a:endParaRPr lang="en-US" sz="1200" dirty="0" smtClean="0">
              <a:latin typeface="+mn-lt"/>
              <a:cs typeface="Calibri"/>
            </a:endParaRPr>
          </a:p>
          <a:p>
            <a:pPr marL="12700" marR="140970" algn="l" rtl="0">
              <a:lnSpc>
                <a:spcPct val="100000"/>
              </a:lnSpc>
              <a:spcBef>
                <a:spcPts val="240"/>
              </a:spcBef>
              <a:buFont typeface="Wingdings"/>
              <a:buChar char=""/>
              <a:tabLst>
                <a:tab pos="266065" algn="l"/>
              </a:tabLst>
            </a:pPr>
            <a:r>
              <a:rPr lang="en-US" dirty="0" smtClean="0"/>
              <a:t>2- </a:t>
            </a:r>
            <a:r>
              <a:rPr lang="en-US" sz="1200" spc="-30" dirty="0" smtClean="0">
                <a:latin typeface="+mn-lt"/>
                <a:cs typeface="Calibri"/>
              </a:rPr>
              <a:t>However, </a:t>
            </a:r>
            <a:r>
              <a:rPr lang="en-US" sz="1200" spc="-5" dirty="0" smtClean="0">
                <a:latin typeface="+mn-lt"/>
                <a:cs typeface="Calibri"/>
              </a:rPr>
              <a:t>this has </a:t>
            </a:r>
            <a:r>
              <a:rPr lang="en-US" sz="1200" spc="-10" dirty="0" smtClean="0">
                <a:latin typeface="+mn-lt"/>
                <a:cs typeface="Calibri"/>
              </a:rPr>
              <a:t>detrimental effects </a:t>
            </a:r>
            <a:r>
              <a:rPr lang="en-US" sz="1200" spc="-5" dirty="0" smtClean="0">
                <a:latin typeface="+mn-lt"/>
                <a:cs typeface="Calibri"/>
              </a:rPr>
              <a:t>on </a:t>
            </a:r>
            <a:r>
              <a:rPr lang="en-US" sz="1200" spc="-10" dirty="0" smtClean="0">
                <a:latin typeface="+mn-lt"/>
                <a:cs typeface="Calibri"/>
              </a:rPr>
              <a:t>antenna </a:t>
            </a:r>
            <a:r>
              <a:rPr lang="en-US" sz="1200" spc="-15" dirty="0" smtClean="0">
                <a:latin typeface="+mn-lt"/>
                <a:cs typeface="Calibri"/>
              </a:rPr>
              <a:t>size </a:t>
            </a:r>
            <a:r>
              <a:rPr lang="en-US" sz="1200" spc="-10" dirty="0" smtClean="0">
                <a:latin typeface="+mn-lt"/>
                <a:cs typeface="Calibri"/>
              </a:rPr>
              <a:t>reduction </a:t>
            </a:r>
            <a:r>
              <a:rPr lang="en-US" sz="1200" spc="-5" dirty="0" smtClean="0">
                <a:latin typeface="+mn-lt"/>
                <a:cs typeface="Calibri"/>
              </a:rPr>
              <a:t>since </a:t>
            </a:r>
            <a:r>
              <a:rPr lang="en-US" sz="1200" dirty="0" smtClean="0">
                <a:latin typeface="+mn-lt"/>
                <a:cs typeface="Calibri"/>
              </a:rPr>
              <a:t>the </a:t>
            </a:r>
            <a:r>
              <a:rPr lang="en-US" sz="1200" spc="-10" dirty="0" smtClean="0">
                <a:latin typeface="+mn-lt"/>
                <a:cs typeface="Calibri"/>
              </a:rPr>
              <a:t>resonant </a:t>
            </a:r>
            <a:r>
              <a:rPr lang="en-US" sz="1200" spc="-5" dirty="0" smtClean="0">
                <a:latin typeface="+mn-lt"/>
                <a:cs typeface="Calibri"/>
              </a:rPr>
              <a:t>length of  an MSA </a:t>
            </a:r>
            <a:r>
              <a:rPr lang="en-US" sz="1200" dirty="0" smtClean="0">
                <a:latin typeface="+mn-lt"/>
                <a:cs typeface="Calibri"/>
              </a:rPr>
              <a:t>is </a:t>
            </a:r>
            <a:r>
              <a:rPr lang="en-US" sz="1200" spc="-10" dirty="0" smtClean="0">
                <a:latin typeface="+mn-lt"/>
                <a:cs typeface="Calibri"/>
              </a:rPr>
              <a:t>shorter </a:t>
            </a:r>
            <a:r>
              <a:rPr lang="en-US" sz="1200" spc="-15" dirty="0" smtClean="0">
                <a:latin typeface="+mn-lt"/>
                <a:cs typeface="Calibri"/>
              </a:rPr>
              <a:t>for </a:t>
            </a:r>
            <a:r>
              <a:rPr lang="en-US" sz="1200" spc="-5" dirty="0" smtClean="0">
                <a:latin typeface="+mn-lt"/>
                <a:cs typeface="Calibri"/>
              </a:rPr>
              <a:t>higher </a:t>
            </a:r>
            <a:r>
              <a:rPr lang="en-US" sz="1200" spc="-15" dirty="0" smtClean="0">
                <a:latin typeface="+mn-lt"/>
                <a:cs typeface="Calibri"/>
              </a:rPr>
              <a:t>substrate </a:t>
            </a:r>
            <a:r>
              <a:rPr lang="en-US" sz="1200" spc="-5" dirty="0" smtClean="0">
                <a:latin typeface="+mn-lt"/>
                <a:cs typeface="Calibri"/>
              </a:rPr>
              <a:t>dielectric</a:t>
            </a:r>
            <a:r>
              <a:rPr lang="en-US" sz="1200" spc="85" dirty="0" smtClean="0">
                <a:latin typeface="+mn-lt"/>
                <a:cs typeface="Calibri"/>
              </a:rPr>
              <a:t> </a:t>
            </a:r>
            <a:r>
              <a:rPr lang="en-US" sz="1200" spc="-10" dirty="0" smtClean="0">
                <a:latin typeface="+mn-lt"/>
                <a:cs typeface="Calibri"/>
              </a:rPr>
              <a:t>constant..</a:t>
            </a:r>
            <a:endParaRPr lang="en-US" sz="1200" dirty="0" smtClean="0">
              <a:latin typeface="+mn-lt"/>
              <a:cs typeface="Calibri"/>
            </a:endParaRPr>
          </a:p>
          <a:p>
            <a:pPr marL="265430" indent="-252729" algn="l" rtl="0">
              <a:lnSpc>
                <a:spcPct val="100000"/>
              </a:lnSpc>
              <a:spcBef>
                <a:spcPts val="480"/>
              </a:spcBef>
              <a:buFont typeface="Wingdings"/>
              <a:buChar char=""/>
              <a:tabLst>
                <a:tab pos="266065" algn="l"/>
              </a:tabLst>
            </a:pPr>
            <a:r>
              <a:rPr lang="en-US" sz="1200" dirty="0" smtClean="0">
                <a:latin typeface="+mn-lt"/>
                <a:cs typeface="Calibri"/>
              </a:rPr>
              <a:t>In </a:t>
            </a:r>
            <a:r>
              <a:rPr lang="en-US" sz="1200" spc="-5" dirty="0" smtClean="0">
                <a:latin typeface="+mn-lt"/>
                <a:cs typeface="Calibri"/>
              </a:rPr>
              <a:t>addition, </a:t>
            </a:r>
            <a:r>
              <a:rPr lang="en-US" sz="1200" b="1" u="heavy" dirty="0" smtClean="0">
                <a:uFill>
                  <a:solidFill>
                    <a:srgbClr val="000000"/>
                  </a:solidFill>
                </a:uFill>
                <a:latin typeface="+mn-lt"/>
                <a:cs typeface="Calibri"/>
              </a:rPr>
              <a:t>the </a:t>
            </a:r>
            <a:r>
              <a:rPr lang="en-US" sz="1200" b="1" u="heavy" spc="-5" dirty="0" smtClean="0">
                <a:uFill>
                  <a:solidFill>
                    <a:srgbClr val="000000"/>
                  </a:solidFill>
                </a:uFill>
                <a:latin typeface="+mn-lt"/>
                <a:cs typeface="Calibri"/>
              </a:rPr>
              <a:t>directivity</a:t>
            </a:r>
            <a:r>
              <a:rPr lang="en-US" sz="1200" b="1" spc="-5" dirty="0" smtClean="0">
                <a:latin typeface="+mn-lt"/>
                <a:cs typeface="Calibri"/>
              </a:rPr>
              <a:t> </a:t>
            </a:r>
            <a:r>
              <a:rPr lang="en-US" sz="1200" spc="-5" dirty="0" smtClean="0">
                <a:latin typeface="+mn-lt"/>
                <a:cs typeface="Calibri"/>
              </a:rPr>
              <a:t>of </a:t>
            </a:r>
            <a:r>
              <a:rPr lang="en-US" sz="1200" dirty="0" smtClean="0">
                <a:latin typeface="+mn-lt"/>
                <a:cs typeface="Calibri"/>
              </a:rPr>
              <a:t>the </a:t>
            </a:r>
            <a:r>
              <a:rPr lang="en-US" sz="1200" spc="-5" dirty="0" smtClean="0">
                <a:latin typeface="+mn-lt"/>
                <a:cs typeface="Calibri"/>
              </a:rPr>
              <a:t>MSA depends on </a:t>
            </a:r>
            <a:r>
              <a:rPr lang="en-US" sz="1200" dirty="0" smtClean="0">
                <a:solidFill>
                  <a:srgbClr val="C00000"/>
                </a:solidFill>
                <a:latin typeface="+mn-lt"/>
                <a:cs typeface="Calibri"/>
              </a:rPr>
              <a:t>the </a:t>
            </a:r>
            <a:r>
              <a:rPr lang="en-US" sz="1200" spc="-5" dirty="0" smtClean="0">
                <a:solidFill>
                  <a:srgbClr val="C00000"/>
                </a:solidFill>
                <a:latin typeface="+mn-lt"/>
                <a:cs typeface="Calibri"/>
              </a:rPr>
              <a:t>dielectric </a:t>
            </a:r>
            <a:r>
              <a:rPr lang="en-US" sz="1200" spc="-15" dirty="0" smtClean="0">
                <a:solidFill>
                  <a:srgbClr val="C00000"/>
                </a:solidFill>
                <a:latin typeface="+mn-lt"/>
                <a:cs typeface="Calibri"/>
              </a:rPr>
              <a:t>constant </a:t>
            </a:r>
            <a:r>
              <a:rPr lang="en-US" sz="1200" spc="-5" dirty="0" smtClean="0">
                <a:solidFill>
                  <a:srgbClr val="C00000"/>
                </a:solidFill>
                <a:latin typeface="+mn-lt"/>
                <a:cs typeface="Calibri"/>
              </a:rPr>
              <a:t>of </a:t>
            </a:r>
            <a:r>
              <a:rPr lang="en-US" sz="1200" dirty="0" smtClean="0">
                <a:solidFill>
                  <a:srgbClr val="C00000"/>
                </a:solidFill>
                <a:latin typeface="+mn-lt"/>
                <a:cs typeface="Calibri"/>
              </a:rPr>
              <a:t>the</a:t>
            </a:r>
            <a:r>
              <a:rPr lang="en-US" sz="1200" spc="155" dirty="0" smtClean="0">
                <a:solidFill>
                  <a:srgbClr val="C00000"/>
                </a:solidFill>
                <a:latin typeface="+mn-lt"/>
                <a:cs typeface="Calibri"/>
              </a:rPr>
              <a:t> </a:t>
            </a:r>
            <a:r>
              <a:rPr lang="en-US" sz="1200" spc="-15" dirty="0" smtClean="0">
                <a:solidFill>
                  <a:srgbClr val="C00000"/>
                </a:solidFill>
                <a:latin typeface="+mn-lt"/>
                <a:cs typeface="Calibri"/>
              </a:rPr>
              <a:t>substrate</a:t>
            </a:r>
          </a:p>
          <a:p>
            <a:pPr marL="265430" marR="0" indent="-252729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 typeface="Wingdings"/>
              <a:buChar char=""/>
              <a:tabLst>
                <a:tab pos="266065" algn="l"/>
              </a:tabLst>
              <a:defRPr/>
            </a:pPr>
            <a:r>
              <a:rPr lang="en-US" sz="1200" spc="-15" dirty="0" smtClean="0">
                <a:solidFill>
                  <a:srgbClr val="C00000"/>
                </a:solidFill>
                <a:latin typeface="+mn-lt"/>
                <a:cs typeface="Calibri"/>
              </a:rPr>
              <a:t>3-</a:t>
            </a:r>
            <a:r>
              <a:rPr lang="en-US" sz="1200" spc="-5" dirty="0" smtClean="0">
                <a:latin typeface="+mn-lt"/>
                <a:cs typeface="Calibri"/>
              </a:rPr>
              <a:t>The </a:t>
            </a:r>
            <a:r>
              <a:rPr lang="en-US" sz="1200" spc="-10" dirty="0" smtClean="0">
                <a:latin typeface="+mn-lt"/>
                <a:cs typeface="Calibri"/>
              </a:rPr>
              <a:t>application involved </a:t>
            </a:r>
            <a:r>
              <a:rPr lang="en-US" sz="1200" u="heavy" spc="-10" dirty="0" smtClean="0">
                <a:uFill>
                  <a:solidFill>
                    <a:srgbClr val="000000"/>
                  </a:solidFill>
                </a:uFill>
                <a:latin typeface="+mn-lt"/>
                <a:cs typeface="Calibri"/>
              </a:rPr>
              <a:t>two identical</a:t>
            </a:r>
            <a:r>
              <a:rPr lang="en-US" sz="1200" spc="-10" dirty="0" smtClean="0">
                <a:latin typeface="+mn-lt"/>
                <a:cs typeface="Calibri"/>
              </a:rPr>
              <a:t> circular patches </a:t>
            </a:r>
            <a:r>
              <a:rPr lang="en-US" sz="1200" spc="-20" dirty="0" smtClean="0">
                <a:latin typeface="+mn-lt"/>
                <a:cs typeface="Calibri"/>
              </a:rPr>
              <a:t>stacked </a:t>
            </a:r>
            <a:r>
              <a:rPr lang="en-US" sz="1200" spc="-5" dirty="0" smtClean="0">
                <a:latin typeface="+mn-lt"/>
                <a:cs typeface="Calibri"/>
              </a:rPr>
              <a:t>on </a:t>
            </a:r>
            <a:r>
              <a:rPr lang="en-US" sz="1200" spc="-10" dirty="0" smtClean="0">
                <a:latin typeface="+mn-lt"/>
                <a:cs typeface="Calibri"/>
              </a:rPr>
              <a:t>top </a:t>
            </a:r>
            <a:r>
              <a:rPr lang="en-US" sz="1200" spc="-5" dirty="0" smtClean="0">
                <a:latin typeface="+mn-lt"/>
                <a:cs typeface="Calibri"/>
              </a:rPr>
              <a:t>of each </a:t>
            </a:r>
            <a:r>
              <a:rPr lang="en-US" sz="1200" spc="-35" dirty="0" smtClean="0">
                <a:latin typeface="+mn-lt"/>
                <a:cs typeface="Calibri"/>
              </a:rPr>
              <a:t>other. </a:t>
            </a:r>
            <a:r>
              <a:rPr lang="en-US" sz="1200" spc="-5" dirty="0" smtClean="0">
                <a:latin typeface="+mn-lt"/>
                <a:cs typeface="Calibri"/>
              </a:rPr>
              <a:t>The </a:t>
            </a:r>
            <a:r>
              <a:rPr lang="en-US" sz="1200" spc="-10" dirty="0" smtClean="0">
                <a:latin typeface="+mn-lt"/>
                <a:cs typeface="Calibri"/>
              </a:rPr>
              <a:t>lower  </a:t>
            </a:r>
            <a:r>
              <a:rPr lang="en-US" sz="1200" spc="-15" dirty="0" smtClean="0">
                <a:latin typeface="+mn-lt"/>
                <a:cs typeface="Calibri"/>
              </a:rPr>
              <a:t>patch </a:t>
            </a:r>
            <a:r>
              <a:rPr lang="en-US" sz="1200" spc="-10" dirty="0" smtClean="0">
                <a:latin typeface="+mn-lt"/>
                <a:cs typeface="Calibri"/>
              </a:rPr>
              <a:t>was </a:t>
            </a:r>
            <a:r>
              <a:rPr lang="en-US" sz="1200" spc="-15" dirty="0" smtClean="0">
                <a:latin typeface="+mn-lt"/>
                <a:cs typeface="Calibri"/>
              </a:rPr>
              <a:t>fed </a:t>
            </a:r>
            <a:r>
              <a:rPr lang="en-US" sz="1200" spc="-5" dirty="0" smtClean="0">
                <a:latin typeface="+mn-lt"/>
                <a:cs typeface="Calibri"/>
              </a:rPr>
              <a:t>using </a:t>
            </a:r>
            <a:r>
              <a:rPr lang="en-US" sz="1200" dirty="0" smtClean="0">
                <a:latin typeface="+mn-lt"/>
                <a:cs typeface="Calibri"/>
              </a:rPr>
              <a:t>a </a:t>
            </a:r>
            <a:r>
              <a:rPr lang="en-US" sz="1200" spc="-10" dirty="0" smtClean="0">
                <a:latin typeface="+mn-lt"/>
                <a:cs typeface="Calibri"/>
              </a:rPr>
              <a:t>coaxial probe feed, </a:t>
            </a:r>
            <a:r>
              <a:rPr lang="en-US" sz="1200" dirty="0" smtClean="0">
                <a:latin typeface="+mn-lt"/>
                <a:cs typeface="Calibri"/>
              </a:rPr>
              <a:t>and the </a:t>
            </a:r>
            <a:r>
              <a:rPr lang="en-US" sz="1200" spc="-10" dirty="0" smtClean="0">
                <a:latin typeface="+mn-lt"/>
                <a:cs typeface="Calibri"/>
              </a:rPr>
              <a:t>top </a:t>
            </a:r>
            <a:r>
              <a:rPr lang="en-US" sz="1200" spc="-15" dirty="0" smtClean="0">
                <a:latin typeface="+mn-lt"/>
                <a:cs typeface="Calibri"/>
              </a:rPr>
              <a:t>patch </a:t>
            </a:r>
            <a:r>
              <a:rPr lang="en-US" sz="1200" spc="-10" dirty="0" smtClean="0">
                <a:latin typeface="+mn-lt"/>
                <a:cs typeface="Calibri"/>
              </a:rPr>
              <a:t>was electromagnetically coupled to  </a:t>
            </a:r>
            <a:r>
              <a:rPr lang="en-US" sz="1200" dirty="0" smtClean="0">
                <a:latin typeface="+mn-lt"/>
                <a:cs typeface="Calibri"/>
              </a:rPr>
              <a:t>the </a:t>
            </a:r>
            <a:r>
              <a:rPr lang="en-US" sz="1200" spc="-10" dirty="0" smtClean="0">
                <a:latin typeface="+mn-lt"/>
                <a:cs typeface="Calibri"/>
              </a:rPr>
              <a:t>lower </a:t>
            </a:r>
            <a:r>
              <a:rPr lang="en-US" sz="1200" spc="-5" dirty="0" smtClean="0">
                <a:latin typeface="+mn-lt"/>
                <a:cs typeface="Calibri"/>
              </a:rPr>
              <a:t>one</a:t>
            </a:r>
            <a:r>
              <a:rPr lang="en-US" sz="1200" spc="25" dirty="0" smtClean="0">
                <a:latin typeface="+mn-lt"/>
                <a:cs typeface="Calibri"/>
              </a:rPr>
              <a:t> </a:t>
            </a:r>
            <a:r>
              <a:rPr lang="en-US" sz="1200" dirty="0" smtClean="0">
                <a:latin typeface="+mn-lt"/>
                <a:cs typeface="Calibri"/>
              </a:rPr>
              <a:t>.</a:t>
            </a:r>
          </a:p>
          <a:p>
            <a:pPr marL="265430" indent="-252729" algn="l" rtl="0">
              <a:lnSpc>
                <a:spcPct val="100000"/>
              </a:lnSpc>
              <a:spcBef>
                <a:spcPts val="480"/>
              </a:spcBef>
              <a:buFont typeface="Wingdings"/>
              <a:buChar char=""/>
              <a:tabLst>
                <a:tab pos="266065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A10F4-8458-493C-A9D1-9F6A23C7B2D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362200"/>
            <a:ext cx="6858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Microstrip Antenna</a:t>
            </a:r>
            <a:endParaRPr lang="en-US" sz="3200" dirty="0"/>
          </a:p>
          <a:p>
            <a:endParaRPr lang="en-US" sz="3200" dirty="0" smtClean="0"/>
          </a:p>
          <a:p>
            <a:endParaRPr lang="en-US" sz="4800" dirty="0">
              <a:latin typeface="Edwardian Script ITC" panose="030303020407070D0804" pitchFamily="66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71600" y="3645483"/>
            <a:ext cx="6575662" cy="1723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u="sng" dirty="0">
                <a:ln w="0"/>
                <a:solidFill>
                  <a:schemeClr val="tx1"/>
                </a:solidFill>
                <a:latin typeface="Algerian" panose="04020705040A02060702" pitchFamily="82" charset="0"/>
                <a:ea typeface="Cambria Math" pitchFamily="18" charset="0"/>
              </a:rPr>
              <a:t>Supervised by :</a:t>
            </a:r>
          </a:p>
          <a:p>
            <a:pPr lvl="0"/>
            <a:r>
              <a:rPr lang="en-US" sz="2400" dirty="0">
                <a:ln w="0"/>
                <a:solidFill>
                  <a:schemeClr val="tx1"/>
                </a:solidFill>
                <a:latin typeface="Algerian" panose="04020705040A02060702" pitchFamily="82" charset="0"/>
                <a:ea typeface="Cambria Math" pitchFamily="18" charset="0"/>
              </a:rPr>
              <a:t>                                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Algerian" panose="04020705040A02060702" pitchFamily="82" charset="0"/>
                <a:ea typeface="Cambria Math" pitchFamily="18" charset="0"/>
              </a:rPr>
              <a:t>Dr.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Algerian" panose="04020705040A02060702" pitchFamily="82" charset="0"/>
                <a:ea typeface="Cambria Math" pitchFamily="18" charset="0"/>
              </a:rPr>
              <a:t>Sherif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Algerian" panose="04020705040A02060702" pitchFamily="82" charset="0"/>
                <a:ea typeface="Cambria Math" pitchFamily="18" charset="0"/>
              </a:rPr>
              <a:t> HEKAL</a:t>
            </a:r>
            <a:endParaRPr lang="en-US" sz="2400" dirty="0">
              <a:ln w="0"/>
              <a:solidFill>
                <a:schemeClr val="tx1"/>
              </a:solidFill>
              <a:latin typeface="Algerian" panose="04020705040A02060702" pitchFamily="82" charset="0"/>
              <a:ea typeface="Cambria Math" pitchFamily="18" charset="0"/>
            </a:endParaRPr>
          </a:p>
          <a:p>
            <a:pPr lvl="0"/>
            <a:endParaRPr lang="en-US" sz="700" b="1" dirty="0">
              <a:solidFill>
                <a:schemeClr val="bg1">
                  <a:lumMod val="95000"/>
                  <a:lumOff val="5000"/>
                </a:schemeClr>
              </a:solidFill>
              <a:latin typeface="Garamond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  </a:t>
            </a:r>
            <a:r>
              <a:rPr lang="en-US" u="sng" dirty="0" smtClean="0">
                <a:solidFill>
                  <a:schemeClr val="tx1"/>
                </a:solidFill>
                <a:latin typeface="Algerian" panose="04020705040A02060702" pitchFamily="82" charset="0"/>
              </a:rPr>
              <a:t>Presented by:</a:t>
            </a:r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  </a:t>
            </a:r>
            <a:endParaRPr lang="en-US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lgerian" panose="04020705040A02060702" pitchFamily="82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                                </a:t>
            </a:r>
            <a:r>
              <a:rPr lang="en-US" dirty="0">
                <a:solidFill>
                  <a:schemeClr val="tx1"/>
                </a:solidFill>
                <a:latin typeface="Algerian" panose="04020705040A02060702" pitchFamily="82" charset="0"/>
              </a:rPr>
              <a:t>Eng. </a:t>
            </a:r>
            <a:r>
              <a:rPr lang="en-US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Ramez</a:t>
            </a:r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hosny</a:t>
            </a:r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                                 </a:t>
            </a:r>
            <a:r>
              <a:rPr lang="en-US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eng</a:t>
            </a:r>
            <a:r>
              <a:rPr lang="en-US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fady</a:t>
            </a:r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emad</a:t>
            </a:r>
            <a:endParaRPr lang="en-US" dirty="0" smtClean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42887"/>
            <a:ext cx="64122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 w="0"/>
                <a:latin typeface="Algerian" panose="04020705040A02060702" pitchFamily="82" charset="0"/>
                <a:ea typeface="Cambria Math" pitchFamily="18" charset="0"/>
              </a:rPr>
              <a:t>                    university</a:t>
            </a:r>
            <a:endParaRPr lang="en-US" sz="5400" dirty="0">
              <a:ln w="0"/>
              <a:latin typeface="Algerian" panose="04020705040A02060702" pitchFamily="82" charset="0"/>
              <a:ea typeface="Cambria Math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1</a:t>
            </a:fld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/22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F83-D76D-4913-ADAC-A630BE0F6609}" type="datetime1">
              <a:rPr lang="en-US" smtClean="0"/>
              <a:pPr/>
              <a:t>11/17/2017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03302"/>
            <a:ext cx="2971800" cy="1723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500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44958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5"/>
              </a:spcBef>
              <a:buFont typeface="Arial" pitchFamily="34" charset="0"/>
              <a:buChar char="•"/>
            </a:pPr>
            <a:r>
              <a:rPr lang="en-US" spc="-10" dirty="0" smtClean="0">
                <a:solidFill>
                  <a:srgbClr val="C00000"/>
                </a:solidFill>
              </a:rPr>
              <a:t>Solution :</a:t>
            </a:r>
            <a:endParaRPr spc="-10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42541"/>
            <a:ext cx="7649845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04800" indent="-342900" algn="l" rtl="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Low </a:t>
            </a:r>
            <a:r>
              <a:rPr sz="3200" b="1" spc="-10" dirty="0">
                <a:latin typeface="Calibri"/>
                <a:cs typeface="Calibri"/>
              </a:rPr>
              <a:t>power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b="1" dirty="0">
                <a:latin typeface="Calibri"/>
                <a:cs typeface="Calibri"/>
              </a:rPr>
              <a:t>low </a:t>
            </a:r>
            <a:r>
              <a:rPr sz="3200" b="1" spc="-15" dirty="0">
                <a:latin typeface="Calibri"/>
                <a:cs typeface="Calibri"/>
              </a:rPr>
              <a:t>gain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spc="-20" dirty="0">
                <a:latin typeface="Calibri"/>
                <a:cs typeface="Calibri"/>
              </a:rPr>
              <a:t>overcome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C00000"/>
                </a:solidFill>
                <a:latin typeface="Calibri"/>
                <a:cs typeface="Calibri"/>
              </a:rPr>
              <a:t>arrays</a:t>
            </a:r>
            <a:r>
              <a:rPr sz="3200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C00000"/>
                </a:solidFill>
                <a:latin typeface="Calibri"/>
                <a:cs typeface="Calibri"/>
              </a:rPr>
              <a:t>configuration</a:t>
            </a:r>
            <a:r>
              <a:rPr sz="3200" spc="-15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 algn="l" rtl="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Surface </a:t>
            </a:r>
            <a:r>
              <a:rPr sz="3200" b="1" spc="-30" dirty="0">
                <a:latin typeface="Calibri"/>
                <a:cs typeface="Calibri"/>
              </a:rPr>
              <a:t>wave </a:t>
            </a:r>
            <a:r>
              <a:rPr sz="3200" b="1" spc="-10" dirty="0">
                <a:latin typeface="Calibri"/>
                <a:cs typeface="Calibri"/>
              </a:rPr>
              <a:t>associated </a:t>
            </a:r>
            <a:r>
              <a:rPr sz="3200" b="1" spc="-5" dirty="0">
                <a:latin typeface="Calibri"/>
                <a:cs typeface="Calibri"/>
              </a:rPr>
              <a:t>limitations </a:t>
            </a:r>
            <a:r>
              <a:rPr sz="3200" spc="-5" dirty="0">
                <a:latin typeface="Calibri"/>
                <a:cs typeface="Calibri"/>
              </a:rPr>
              <a:t>such as  poor </a:t>
            </a:r>
            <a:r>
              <a:rPr sz="3200" spc="-20" dirty="0">
                <a:latin typeface="Calibri"/>
                <a:cs typeface="Calibri"/>
              </a:rPr>
              <a:t>efficiency</a:t>
            </a:r>
            <a:r>
              <a:rPr sz="3200" spc="-20" dirty="0">
                <a:solidFill>
                  <a:srgbClr val="006FC0"/>
                </a:solidFill>
                <a:latin typeface="Calibri"/>
                <a:cs typeface="Calibri"/>
              </a:rPr>
              <a:t>,increased </a:t>
            </a:r>
            <a:r>
              <a:rPr sz="3200" spc="-5" dirty="0">
                <a:solidFill>
                  <a:srgbClr val="006FC0"/>
                </a:solidFill>
                <a:latin typeface="Calibri"/>
                <a:cs typeface="Calibri"/>
              </a:rPr>
              <a:t>mutual</a:t>
            </a:r>
            <a:r>
              <a:rPr sz="32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alibri"/>
                <a:cs typeface="Calibri"/>
              </a:rPr>
              <a:t>coupling</a:t>
            </a:r>
            <a:endParaRPr sz="3200" dirty="0">
              <a:latin typeface="Calibri"/>
              <a:cs typeface="Calibri"/>
            </a:endParaRPr>
          </a:p>
          <a:p>
            <a:pPr marL="355600" marR="676910" algn="l" rtl="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Calibri"/>
                <a:cs typeface="Calibri"/>
              </a:rPr>
              <a:t>, </a:t>
            </a:r>
            <a:r>
              <a:rPr sz="3200" spc="-5" dirty="0">
                <a:solidFill>
                  <a:srgbClr val="C00000"/>
                </a:solidFill>
                <a:latin typeface="Calibri"/>
                <a:cs typeface="Calibri"/>
              </a:rPr>
              <a:t>reduced </a:t>
            </a:r>
            <a:r>
              <a:rPr sz="3200" spc="-20" dirty="0">
                <a:solidFill>
                  <a:srgbClr val="C00000"/>
                </a:solidFill>
                <a:latin typeface="Calibri"/>
                <a:cs typeface="Calibri"/>
              </a:rPr>
              <a:t>gain </a:t>
            </a:r>
            <a:r>
              <a:rPr sz="3200" spc="-5" dirty="0">
                <a:solidFill>
                  <a:srgbClr val="C00000"/>
                </a:solidFill>
                <a:latin typeface="Calibri"/>
                <a:cs typeface="Calibri"/>
              </a:rPr>
              <a:t>and </a:t>
            </a:r>
            <a:r>
              <a:rPr sz="3200" spc="-15" dirty="0">
                <a:solidFill>
                  <a:srgbClr val="C00000"/>
                </a:solidFill>
                <a:latin typeface="Calibri"/>
                <a:cs typeface="Calibri"/>
              </a:rPr>
              <a:t>radiation </a:t>
            </a:r>
            <a:r>
              <a:rPr sz="3200" spc="-20" dirty="0">
                <a:solidFill>
                  <a:srgbClr val="C00000"/>
                </a:solidFill>
                <a:latin typeface="Calibri"/>
                <a:cs typeface="Calibri"/>
              </a:rPr>
              <a:t>pattern </a:t>
            </a:r>
            <a:r>
              <a:rPr sz="3200" spc="-10" dirty="0">
                <a:latin typeface="Calibri"/>
                <a:cs typeface="Calibri"/>
              </a:rPr>
              <a:t>can  </a:t>
            </a:r>
            <a:r>
              <a:rPr sz="3200" spc="-15" dirty="0">
                <a:latin typeface="Calibri"/>
                <a:cs typeface="Calibri"/>
              </a:rPr>
              <a:t>overcome.</a:t>
            </a:r>
            <a:endParaRPr sz="3200" dirty="0">
              <a:latin typeface="Calibri"/>
              <a:cs typeface="Calibri"/>
            </a:endParaRPr>
          </a:p>
          <a:p>
            <a:pPr marL="355600" marR="235585" indent="-342900" algn="l" rtl="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The </a:t>
            </a:r>
            <a:r>
              <a:rPr sz="3200" b="1" dirty="0">
                <a:latin typeface="Calibri"/>
                <a:cs typeface="Calibri"/>
              </a:rPr>
              <a:t>band </a:t>
            </a:r>
            <a:r>
              <a:rPr sz="3200" b="1" spc="-5" dirty="0">
                <a:latin typeface="Calibri"/>
                <a:cs typeface="Calibri"/>
              </a:rPr>
              <a:t>width </a:t>
            </a:r>
            <a:r>
              <a:rPr sz="3200" b="1" spc="-10" dirty="0">
                <a:latin typeface="Calibri"/>
                <a:cs typeface="Calibri"/>
              </a:rPr>
              <a:t>can </a:t>
            </a:r>
            <a:r>
              <a:rPr sz="3200" b="1" spc="-5" dirty="0">
                <a:latin typeface="Calibri"/>
                <a:cs typeface="Calibri"/>
              </a:rPr>
              <a:t>increase </a:t>
            </a:r>
            <a:r>
              <a:rPr sz="3200" dirty="0">
                <a:latin typeface="Calibri"/>
                <a:cs typeface="Calibri"/>
              </a:rPr>
              <a:t>up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60% </a:t>
            </a:r>
            <a:r>
              <a:rPr sz="3200" spc="-5" dirty="0">
                <a:latin typeface="Calibri"/>
                <a:cs typeface="Calibri"/>
              </a:rPr>
              <a:t>by  using </a:t>
            </a:r>
            <a:r>
              <a:rPr sz="3200" spc="-5" dirty="0">
                <a:solidFill>
                  <a:srgbClr val="006FC0"/>
                </a:solidFill>
                <a:latin typeface="Calibri"/>
                <a:cs typeface="Calibri"/>
              </a:rPr>
              <a:t>some special</a:t>
            </a:r>
            <a:r>
              <a:rPr sz="32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Calibri"/>
                <a:cs typeface="Calibri"/>
              </a:rPr>
              <a:t>techniques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152400"/>
            <a:ext cx="3352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1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Applications</a:t>
            </a:r>
            <a:endParaRPr sz="3200" spc="-1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845565"/>
            <a:ext cx="8531861" cy="40761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l" rtl="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Used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mobile </a:t>
            </a:r>
            <a:r>
              <a:rPr sz="3200" spc="-15" dirty="0">
                <a:latin typeface="Calibri"/>
                <a:cs typeface="Calibri"/>
              </a:rPr>
              <a:t>satellite </a:t>
            </a:r>
            <a:r>
              <a:rPr sz="3200" spc="-10" dirty="0" smtClean="0">
                <a:latin typeface="Calibri"/>
                <a:cs typeface="Calibri"/>
              </a:rPr>
              <a:t>communication</a:t>
            </a:r>
            <a:r>
              <a:rPr lang="en-US" sz="3200" spc="-10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system</a:t>
            </a:r>
            <a:r>
              <a:rPr sz="3200" spc="-25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Direct </a:t>
            </a:r>
            <a:r>
              <a:rPr sz="3200" spc="-15" dirty="0">
                <a:latin typeface="Calibri"/>
                <a:cs typeface="Calibri"/>
              </a:rPr>
              <a:t>broad </a:t>
            </a:r>
            <a:r>
              <a:rPr sz="3200" spc="-20" dirty="0">
                <a:latin typeface="Calibri"/>
                <a:cs typeface="Calibri"/>
              </a:rPr>
              <a:t>cast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television</a:t>
            </a:r>
            <a:r>
              <a:rPr lang="en-US" sz="3200" spc="-10" dirty="0" smtClean="0">
                <a:latin typeface="Calibri"/>
                <a:cs typeface="Calibri"/>
              </a:rPr>
              <a:t> (</a:t>
            </a:r>
            <a:r>
              <a:rPr sz="3200" spc="-10" dirty="0" smtClean="0">
                <a:latin typeface="Calibri"/>
                <a:cs typeface="Calibri"/>
              </a:rPr>
              <a:t>DBS</a:t>
            </a:r>
            <a:r>
              <a:rPr lang="en-US" sz="3200" spc="-10" dirty="0" smtClean="0">
                <a:latin typeface="Calibri"/>
                <a:cs typeface="Calibri"/>
              </a:rPr>
              <a:t>).</a:t>
            </a:r>
            <a:endParaRPr sz="32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Wire </a:t>
            </a:r>
            <a:r>
              <a:rPr sz="3200" dirty="0">
                <a:latin typeface="Calibri"/>
                <a:cs typeface="Calibri"/>
              </a:rPr>
              <a:t>less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LAN’S.</a:t>
            </a:r>
            <a:endParaRPr sz="32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Feed </a:t>
            </a:r>
            <a:r>
              <a:rPr sz="3200" spc="-5" dirty="0">
                <a:latin typeface="Calibri"/>
                <a:cs typeface="Calibri"/>
              </a:rPr>
              <a:t>elements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10" dirty="0">
                <a:latin typeface="Calibri"/>
                <a:cs typeface="Calibri"/>
              </a:rPr>
              <a:t>coaxial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system</a:t>
            </a:r>
            <a:endParaRPr sz="32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GPS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system.</a:t>
            </a:r>
            <a:endParaRPr sz="32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Missiles 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telementry</a:t>
            </a:r>
            <a:endParaRPr sz="32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i="1" dirty="0">
                <a:latin typeface="Calibri"/>
                <a:cs typeface="Calibri"/>
              </a:rPr>
              <a:t>UHF </a:t>
            </a:r>
            <a:r>
              <a:rPr sz="3200" i="1" spc="-25" dirty="0">
                <a:latin typeface="Calibri"/>
                <a:cs typeface="Calibri"/>
              </a:rPr>
              <a:t>Patch </a:t>
            </a:r>
            <a:r>
              <a:rPr sz="3200" i="1" spc="-10" dirty="0">
                <a:latin typeface="Calibri"/>
                <a:cs typeface="Calibri"/>
              </a:rPr>
              <a:t>Antennas </a:t>
            </a:r>
            <a:r>
              <a:rPr sz="3200" i="1" spc="-20" dirty="0">
                <a:latin typeface="Calibri"/>
                <a:cs typeface="Calibri"/>
              </a:rPr>
              <a:t>for</a:t>
            </a:r>
            <a:r>
              <a:rPr sz="3200" i="1" spc="35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Space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04228" y="6191199"/>
            <a:ext cx="1835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UHF </a:t>
            </a:r>
            <a:r>
              <a:rPr sz="1800" b="1" spc="-20" dirty="0">
                <a:latin typeface="Calibri"/>
                <a:cs typeface="Calibri"/>
              </a:rPr>
              <a:t>Patch</a:t>
            </a:r>
            <a:r>
              <a:rPr sz="1800" b="1" spc="-8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antenna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10200" y="3124250"/>
            <a:ext cx="3733799" cy="2977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15645"/>
            <a:ext cx="8739505" cy="3757439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65100" algn="l" rtl="0">
              <a:lnSpc>
                <a:spcPct val="100000"/>
              </a:lnSpc>
              <a:spcBef>
                <a:spcPts val="940"/>
              </a:spcBef>
            </a:pPr>
            <a:endParaRPr lang="en-US" sz="1800" b="1" i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165100" algn="l" rtl="0">
              <a:lnSpc>
                <a:spcPct val="100000"/>
              </a:lnSpc>
              <a:spcBef>
                <a:spcPts val="940"/>
              </a:spcBef>
            </a:pPr>
            <a:endParaRPr lang="en-US" b="1" i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65100" algn="l" rtl="0">
              <a:lnSpc>
                <a:spcPct val="100000"/>
              </a:lnSpc>
              <a:spcBef>
                <a:spcPts val="940"/>
              </a:spcBef>
            </a:pPr>
            <a:r>
              <a:rPr sz="1800" b="1" i="1" dirty="0" smtClean="0">
                <a:solidFill>
                  <a:schemeClr val="accent3"/>
                </a:solidFill>
                <a:latin typeface="Calibri"/>
                <a:cs typeface="Calibri"/>
              </a:rPr>
              <a:t>UHF </a:t>
            </a:r>
            <a:r>
              <a:rPr sz="1800" b="1" i="1" spc="-15" dirty="0">
                <a:solidFill>
                  <a:schemeClr val="accent3"/>
                </a:solidFill>
                <a:latin typeface="Calibri"/>
                <a:cs typeface="Calibri"/>
              </a:rPr>
              <a:t>Patch </a:t>
            </a:r>
            <a:r>
              <a:rPr sz="1800" b="1" i="1" spc="-10" dirty="0">
                <a:solidFill>
                  <a:schemeClr val="accent3"/>
                </a:solidFill>
                <a:latin typeface="Calibri"/>
                <a:cs typeface="Calibri"/>
              </a:rPr>
              <a:t>Antennas for</a:t>
            </a:r>
            <a:r>
              <a:rPr sz="1800" b="1" i="1" spc="30" dirty="0">
                <a:solidFill>
                  <a:schemeClr val="accent3"/>
                </a:solidFill>
                <a:latin typeface="Calibri"/>
                <a:cs typeface="Calibri"/>
              </a:rPr>
              <a:t> </a:t>
            </a:r>
            <a:r>
              <a:rPr sz="1800" b="1" i="1" spc="-10" dirty="0">
                <a:solidFill>
                  <a:schemeClr val="accent3"/>
                </a:solidFill>
                <a:latin typeface="Calibri"/>
                <a:cs typeface="Calibri"/>
              </a:rPr>
              <a:t>Space</a:t>
            </a:r>
            <a:endParaRPr sz="1800" dirty="0">
              <a:solidFill>
                <a:schemeClr val="accent3"/>
              </a:solidFill>
              <a:latin typeface="Calibri"/>
              <a:cs typeface="Calibri"/>
            </a:endParaRPr>
          </a:p>
          <a:p>
            <a:pPr marL="12700" marR="443865" algn="l" rtl="0">
              <a:lnSpc>
                <a:spcPct val="100000"/>
              </a:lnSpc>
              <a:spcBef>
                <a:spcPts val="845"/>
              </a:spcBef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10" dirty="0">
                <a:latin typeface="Calibri"/>
                <a:cs typeface="Calibri"/>
              </a:rPr>
              <a:t>Antenna </a:t>
            </a:r>
            <a:r>
              <a:rPr sz="1800" spc="-5" dirty="0">
                <a:latin typeface="Calibri"/>
                <a:cs typeface="Calibri"/>
              </a:rPr>
              <a:t>Development </a:t>
            </a:r>
            <a:r>
              <a:rPr sz="1800" spc="-10" dirty="0">
                <a:latin typeface="Calibri"/>
                <a:cs typeface="Calibri"/>
              </a:rPr>
              <a:t>Corporation, </a:t>
            </a:r>
            <a:r>
              <a:rPr sz="1800" spc="-5" dirty="0">
                <a:latin typeface="Calibri"/>
                <a:cs typeface="Calibri"/>
              </a:rPr>
              <a:t>Inc.(AntDevCo) employees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spc="-5" dirty="0">
                <a:latin typeface="Calibri"/>
                <a:cs typeface="Calibri"/>
              </a:rPr>
              <a:t>designed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0" dirty="0">
                <a:latin typeface="Calibri"/>
                <a:cs typeface="Calibri"/>
              </a:rPr>
              <a:t>manufactured spacecraft </a:t>
            </a:r>
            <a:r>
              <a:rPr sz="1800" spc="-10" dirty="0" err="1">
                <a:latin typeface="Calibri"/>
                <a:cs typeface="Calibri"/>
              </a:rPr>
              <a:t>microstrip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patch </a:t>
            </a:r>
            <a:r>
              <a:rPr sz="1800" spc="-10" dirty="0">
                <a:latin typeface="Calibri"/>
                <a:cs typeface="Calibri"/>
              </a:rPr>
              <a:t>antennas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b="1" spc="-15" dirty="0">
                <a:latin typeface="Calibri"/>
                <a:cs typeface="Calibri"/>
              </a:rPr>
              <a:t>many </a:t>
            </a:r>
            <a:r>
              <a:rPr sz="1800" b="1" dirty="0">
                <a:latin typeface="Calibri"/>
                <a:cs typeface="Calibri"/>
              </a:rPr>
              <a:t>small </a:t>
            </a:r>
            <a:r>
              <a:rPr sz="1800" b="1" spc="-10" dirty="0">
                <a:latin typeface="Calibri"/>
                <a:cs typeface="Calibri"/>
              </a:rPr>
              <a:t>spacecraft</a:t>
            </a:r>
            <a:r>
              <a:rPr sz="1800" b="1" spc="20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programs</a:t>
            </a:r>
            <a:r>
              <a:rPr sz="1800" spc="-1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2700" marR="65405" algn="l" rtl="0">
              <a:lnSpc>
                <a:spcPct val="100000"/>
              </a:lnSpc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5" dirty="0" smtClean="0">
                <a:latin typeface="Calibri"/>
                <a:cs typeface="Calibri"/>
              </a:rPr>
              <a:t>These </a:t>
            </a:r>
            <a:r>
              <a:rPr sz="1800" spc="-10" dirty="0">
                <a:latin typeface="Calibri"/>
                <a:cs typeface="Calibri"/>
              </a:rPr>
              <a:t>antennas are </a:t>
            </a:r>
            <a:r>
              <a:rPr sz="1800" spc="-5" dirty="0">
                <a:latin typeface="Calibri"/>
                <a:cs typeface="Calibri"/>
              </a:rPr>
              <a:t>capable of </a:t>
            </a:r>
            <a:r>
              <a:rPr sz="1800" b="1" spc="-5" dirty="0">
                <a:latin typeface="Calibri"/>
                <a:cs typeface="Calibri"/>
              </a:rPr>
              <a:t>supporting high </a:t>
            </a:r>
            <a:r>
              <a:rPr sz="1800" b="1" spc="-15" dirty="0">
                <a:latin typeface="Calibri"/>
                <a:cs typeface="Calibri"/>
              </a:rPr>
              <a:t>data </a:t>
            </a:r>
            <a:r>
              <a:rPr sz="1800" b="1" spc="-20" dirty="0">
                <a:latin typeface="Calibri"/>
                <a:cs typeface="Calibri"/>
              </a:rPr>
              <a:t>rates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at </a:t>
            </a:r>
            <a:r>
              <a:rPr sz="1800" spc="-10" dirty="0">
                <a:latin typeface="Calibri"/>
                <a:cs typeface="Calibri"/>
              </a:rPr>
              <a:t>least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10 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Watts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transmitted  </a:t>
            </a:r>
            <a:r>
              <a:rPr sz="1800" spc="-35" dirty="0">
                <a:latin typeface="Calibri"/>
                <a:cs typeface="Calibri"/>
              </a:rPr>
              <a:t>power.</a:t>
            </a:r>
            <a:endParaRPr sz="1800" dirty="0">
              <a:latin typeface="Calibri"/>
              <a:cs typeface="Calibri"/>
            </a:endParaRPr>
          </a:p>
          <a:p>
            <a:pPr marL="117475" indent="-104775" algn="l" rtl="0">
              <a:lnSpc>
                <a:spcPct val="100000"/>
              </a:lnSpc>
              <a:spcBef>
                <a:spcPts val="5"/>
              </a:spcBef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5" dirty="0">
                <a:latin typeface="Calibri"/>
                <a:cs typeface="Calibri"/>
              </a:rPr>
              <a:t>Applications include </a:t>
            </a:r>
            <a:r>
              <a:rPr sz="1800" b="1" spc="-5" dirty="0">
                <a:latin typeface="Calibri"/>
                <a:cs typeface="Calibri"/>
              </a:rPr>
              <a:t>GPS, </a:t>
            </a:r>
            <a:r>
              <a:rPr sz="1800" b="1" dirty="0" smtClean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NASA </a:t>
            </a:r>
            <a:r>
              <a:rPr sz="1800" b="1" dirty="0">
                <a:latin typeface="Calibri"/>
                <a:cs typeface="Calibri"/>
              </a:rPr>
              <a:t>SN </a:t>
            </a:r>
            <a:r>
              <a:rPr sz="1800" spc="-5" dirty="0">
                <a:latin typeface="Calibri"/>
                <a:cs typeface="Calibri"/>
              </a:rPr>
              <a:t>(Including </a:t>
            </a:r>
            <a:r>
              <a:rPr sz="1800" spc="-10" dirty="0">
                <a:latin typeface="Calibri"/>
                <a:cs typeface="Calibri"/>
              </a:rPr>
              <a:t>TDRSS </a:t>
            </a:r>
            <a:r>
              <a:rPr sz="1800" spc="-15" dirty="0">
                <a:latin typeface="Calibri"/>
                <a:cs typeface="Calibri"/>
              </a:rPr>
              <a:t>forward/return </a:t>
            </a:r>
            <a:r>
              <a:rPr sz="1800" spc="-10" dirty="0">
                <a:latin typeface="Calibri"/>
                <a:cs typeface="Calibri"/>
              </a:rPr>
              <a:t>pairs),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radar</a:t>
            </a:r>
            <a:endParaRPr sz="1800" dirty="0"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transponder, </a:t>
            </a:r>
            <a:endParaRPr sz="1800" dirty="0"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  <a:spcBef>
                <a:spcPts val="960"/>
              </a:spcBef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antennas can </a:t>
            </a:r>
            <a:r>
              <a:rPr sz="1800" spc="-5" dirty="0">
                <a:latin typeface="Calibri"/>
                <a:cs typeface="Calibri"/>
              </a:rPr>
              <a:t>be supplied with </a:t>
            </a:r>
            <a:r>
              <a:rPr sz="1800" b="1" spc="-55" dirty="0">
                <a:latin typeface="Calibri"/>
                <a:cs typeface="Calibri"/>
              </a:rPr>
              <a:t>LHCP, RHCP, </a:t>
            </a:r>
            <a:r>
              <a:rPr sz="1800" b="1" spc="-5" dirty="0">
                <a:latin typeface="Calibri"/>
                <a:cs typeface="Calibri"/>
              </a:rPr>
              <a:t>or </a:t>
            </a:r>
            <a:endParaRPr lang="en-US" sz="1800" b="1" spc="-5" dirty="0" smtClean="0"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  <a:spcBef>
                <a:spcPts val="960"/>
              </a:spcBef>
            </a:pPr>
            <a:r>
              <a:rPr sz="1800" b="1" spc="-5" dirty="0" smtClean="0">
                <a:latin typeface="Calibri"/>
                <a:cs typeface="Calibri"/>
              </a:rPr>
              <a:t>linear </a:t>
            </a:r>
            <a:r>
              <a:rPr sz="1800" b="1" spc="-10" dirty="0">
                <a:latin typeface="Calibri"/>
                <a:cs typeface="Calibri"/>
              </a:rPr>
              <a:t>polarization</a:t>
            </a:r>
            <a:r>
              <a:rPr sz="1800" b="1" spc="3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21564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Some Of Application: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3585" y="4064"/>
            <a:ext cx="758253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sz="3200" spc="-25" dirty="0">
                <a:solidFill>
                  <a:srgbClr val="FF0000"/>
                </a:solidFill>
              </a:rPr>
              <a:t>Why we </a:t>
            </a:r>
            <a:r>
              <a:rPr sz="3200" spc="-5" dirty="0">
                <a:solidFill>
                  <a:srgbClr val="FF0000"/>
                </a:solidFill>
              </a:rPr>
              <a:t>use </a:t>
            </a:r>
            <a:r>
              <a:rPr sz="3200" spc="-15" dirty="0">
                <a:solidFill>
                  <a:srgbClr val="FF0000"/>
                </a:solidFill>
              </a:rPr>
              <a:t>Microstrip </a:t>
            </a:r>
            <a:r>
              <a:rPr sz="3200" spc="-35" dirty="0">
                <a:solidFill>
                  <a:srgbClr val="FF0000"/>
                </a:solidFill>
              </a:rPr>
              <a:t>Patch </a:t>
            </a:r>
            <a:r>
              <a:rPr sz="3200" spc="-10" dirty="0">
                <a:solidFill>
                  <a:srgbClr val="FF0000"/>
                </a:solidFill>
              </a:rPr>
              <a:t>Antennas</a:t>
            </a:r>
            <a:r>
              <a:rPr sz="3200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8739" y="930910"/>
            <a:ext cx="8956040" cy="207172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85725" rIns="0" bIns="0" rtlCol="0">
            <a:spAutoFit/>
          </a:bodyPr>
          <a:lstStyle/>
          <a:p>
            <a:pPr marL="812800" lvl="1" indent="-342900" algn="l" rtl="0">
              <a:spcBef>
                <a:spcPts val="67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Used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some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reasons:</a:t>
            </a:r>
            <a:endParaRPr sz="24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 smtClean="0">
                <a:latin typeface="Calibri"/>
                <a:cs typeface="Calibri"/>
              </a:rPr>
              <a:t>Flat surface </a:t>
            </a:r>
            <a:r>
              <a:rPr sz="2400" spc="-15" dirty="0" smtClean="0">
                <a:latin typeface="Calibri"/>
                <a:cs typeface="Calibri"/>
              </a:rPr>
              <a:t>makes </a:t>
            </a:r>
            <a:r>
              <a:rPr sz="2400" dirty="0" smtClean="0">
                <a:latin typeface="Calibri"/>
                <a:cs typeface="Calibri"/>
              </a:rPr>
              <a:t>them ideal </a:t>
            </a:r>
            <a:r>
              <a:rPr sz="2400" spc="-20" dirty="0" smtClean="0">
                <a:latin typeface="Calibri"/>
                <a:cs typeface="Calibri"/>
              </a:rPr>
              <a:t>for </a:t>
            </a:r>
            <a:r>
              <a:rPr sz="2400" spc="-5" dirty="0" smtClean="0">
                <a:latin typeface="Calibri"/>
                <a:cs typeface="Calibri"/>
              </a:rPr>
              <a:t>mounting </a:t>
            </a:r>
            <a:r>
              <a:rPr sz="2400" spc="-10" dirty="0" smtClean="0">
                <a:latin typeface="Calibri"/>
                <a:cs typeface="Calibri"/>
              </a:rPr>
              <a:t>on</a:t>
            </a:r>
            <a:r>
              <a:rPr sz="2400" spc="-45" dirty="0" smtClean="0">
                <a:latin typeface="Calibri"/>
                <a:cs typeface="Calibri"/>
              </a:rPr>
              <a:t> </a:t>
            </a:r>
            <a:r>
              <a:rPr sz="2400" dirty="0" smtClean="0">
                <a:latin typeface="Calibri"/>
                <a:cs typeface="Calibri"/>
              </a:rPr>
              <a:t>airplane</a:t>
            </a:r>
          </a:p>
          <a:p>
            <a:pPr marL="355600" indent="-342900" algn="l" rtl="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 smtClean="0">
                <a:latin typeface="Calibri"/>
                <a:cs typeface="Calibri"/>
              </a:rPr>
              <a:t>Impedance </a:t>
            </a:r>
            <a:r>
              <a:rPr sz="2400" spc="-10" dirty="0" smtClean="0">
                <a:latin typeface="Calibri"/>
                <a:cs typeface="Calibri"/>
              </a:rPr>
              <a:t>matching fairly</a:t>
            </a:r>
            <a:r>
              <a:rPr sz="2400" spc="-50" dirty="0" smtClean="0">
                <a:latin typeface="Calibri"/>
                <a:cs typeface="Calibri"/>
              </a:rPr>
              <a:t> </a:t>
            </a:r>
            <a:r>
              <a:rPr sz="2400" spc="-5" dirty="0" smtClean="0">
                <a:latin typeface="Calibri"/>
                <a:cs typeface="Calibri"/>
              </a:rPr>
              <a:t>simple</a:t>
            </a:r>
            <a:endParaRPr sz="2400" dirty="0" smtClean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 smtClean="0">
                <a:latin typeface="Calibri"/>
                <a:cs typeface="Calibri"/>
              </a:rPr>
              <a:t>Microstrip </a:t>
            </a:r>
            <a:r>
              <a:rPr sz="2400" spc="-10" dirty="0">
                <a:latin typeface="Calibri"/>
                <a:cs typeface="Calibri"/>
              </a:rPr>
              <a:t>patch antennas </a:t>
            </a:r>
            <a:r>
              <a:rPr sz="2400" spc="-20" dirty="0">
                <a:latin typeface="Calibri"/>
                <a:cs typeface="Calibri"/>
              </a:rPr>
              <a:t>have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very high </a:t>
            </a:r>
            <a:r>
              <a:rPr sz="2400" spc="-10" dirty="0">
                <a:latin typeface="Calibri"/>
                <a:cs typeface="Calibri"/>
              </a:rPr>
              <a:t>antenna </a:t>
            </a:r>
            <a:r>
              <a:rPr sz="2400" spc="-5" dirty="0">
                <a:latin typeface="Calibri"/>
                <a:cs typeface="Calibri"/>
              </a:rPr>
              <a:t>quality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factor(Q</a:t>
            </a:r>
            <a:r>
              <a:rPr lang="en-US" sz="2400" spc="-10" dirty="0" smtClean="0">
                <a:latin typeface="Calibri"/>
                <a:cs typeface="Calibri"/>
              </a:rPr>
              <a:t>)</a:t>
            </a:r>
            <a:r>
              <a:rPr sz="2400" spc="-1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algn="l" rtl="0">
              <a:lnSpc>
                <a:spcPct val="100000"/>
              </a:lnSpc>
            </a:pPr>
            <a:endParaRPr sz="18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932463"/>
            <a:ext cx="6707674" cy="3206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b="1" spc="-5" dirty="0" smtClean="0">
                <a:latin typeface="Calibri"/>
                <a:cs typeface="Calibri"/>
              </a:rPr>
              <a:t> </a:t>
            </a:r>
            <a:r>
              <a:rPr sz="2000" b="1" spc="-5" dirty="0" smtClean="0">
                <a:latin typeface="Calibri"/>
                <a:cs typeface="Calibri"/>
              </a:rPr>
              <a:t>Radiation </a:t>
            </a:r>
            <a:r>
              <a:rPr sz="2000" b="1" spc="-15" dirty="0">
                <a:latin typeface="Calibri"/>
                <a:cs typeface="Calibri"/>
              </a:rPr>
              <a:t>patterns </a:t>
            </a:r>
            <a:r>
              <a:rPr sz="2000" b="1" dirty="0">
                <a:latin typeface="Calibri"/>
                <a:cs typeface="Calibri"/>
              </a:rPr>
              <a:t>of a </a:t>
            </a:r>
            <a:r>
              <a:rPr sz="2000" b="1" spc="-5" dirty="0">
                <a:latin typeface="Calibri"/>
                <a:cs typeface="Calibri"/>
              </a:rPr>
              <a:t>rectangular </a:t>
            </a:r>
            <a:r>
              <a:rPr sz="2000" b="1" spc="-5" dirty="0" err="1">
                <a:latin typeface="Calibri"/>
                <a:cs typeface="Calibri"/>
              </a:rPr>
              <a:t>microstrip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patch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antenna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547" y="1447800"/>
            <a:ext cx="5185538" cy="22169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19800" y="1830284"/>
            <a:ext cx="2828210" cy="145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0" y="4169283"/>
            <a:ext cx="4428826" cy="25933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739" y="3733800"/>
            <a:ext cx="8139430" cy="29972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The directivity </a:t>
            </a:r>
            <a:r>
              <a:rPr sz="1800" b="1" dirty="0">
                <a:latin typeface="Calibri"/>
                <a:cs typeface="Calibri"/>
              </a:rPr>
              <a:t>of a </a:t>
            </a:r>
            <a:r>
              <a:rPr sz="1800" b="1" spc="-10" dirty="0" err="1">
                <a:latin typeface="Calibri"/>
                <a:cs typeface="Calibri"/>
              </a:rPr>
              <a:t>microstrip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antenna </a:t>
            </a:r>
            <a:r>
              <a:rPr sz="1800" b="1" dirty="0">
                <a:latin typeface="Calibri"/>
                <a:cs typeface="Calibri"/>
              </a:rPr>
              <a:t>as a </a:t>
            </a:r>
            <a:r>
              <a:rPr sz="1800" b="1" spc="-5" dirty="0">
                <a:latin typeface="Calibri"/>
                <a:cs typeface="Calibri"/>
              </a:rPr>
              <a:t>function </a:t>
            </a:r>
            <a:r>
              <a:rPr sz="1800" b="1" dirty="0">
                <a:latin typeface="Calibri"/>
                <a:cs typeface="Calibri"/>
              </a:rPr>
              <a:t>of </a:t>
            </a:r>
            <a:r>
              <a:rPr sz="1800" b="1" spc="-5" dirty="0">
                <a:latin typeface="Calibri"/>
                <a:cs typeface="Calibri"/>
              </a:rPr>
              <a:t>dielectric </a:t>
            </a:r>
            <a:r>
              <a:rPr sz="1800" b="1" spc="-10" dirty="0">
                <a:latin typeface="Calibri"/>
                <a:cs typeface="Calibri"/>
              </a:rPr>
              <a:t>constant </a:t>
            </a:r>
            <a:r>
              <a:rPr sz="1800" b="1" spc="-5" dirty="0">
                <a:latin typeface="Calibri"/>
                <a:cs typeface="Calibri"/>
              </a:rPr>
              <a:t>computed</a:t>
            </a:r>
            <a:r>
              <a:rPr sz="1800" b="1" spc="-195" dirty="0">
                <a:latin typeface="Calibri"/>
                <a:cs typeface="Calibri"/>
              </a:rPr>
              <a:t> </a:t>
            </a:r>
            <a:r>
              <a:rPr sz="1800" b="1" spc="10" dirty="0">
                <a:latin typeface="Calibri"/>
                <a:cs typeface="Calibri"/>
              </a:rPr>
              <a:t>:-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2704" y="152400"/>
            <a:ext cx="57912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Radiation </a:t>
            </a:r>
            <a:r>
              <a:rPr lang="en-US" sz="3200" spc="-15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patterns </a:t>
            </a:r>
            <a:r>
              <a:rPr lang="en-US" sz="3200" spc="-1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MSAs</a:t>
            </a:r>
            <a:r>
              <a:rPr lang="en-US" sz="3200" spc="-2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/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600" y="1066800"/>
            <a:ext cx="6790927" cy="2819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3981069"/>
            <a:ext cx="841819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Figure shows </a:t>
            </a:r>
            <a:r>
              <a:rPr sz="1800" spc="-5" dirty="0">
                <a:latin typeface="Calibri"/>
                <a:cs typeface="Calibri"/>
              </a:rPr>
              <a:t>that </a:t>
            </a:r>
            <a:r>
              <a:rPr sz="1800" dirty="0">
                <a:latin typeface="Calibri"/>
                <a:cs typeface="Calibri"/>
              </a:rPr>
              <a:t>:A </a:t>
            </a:r>
            <a:r>
              <a:rPr sz="1800" spc="-10" dirty="0" err="1">
                <a:latin typeface="Calibri"/>
                <a:cs typeface="Calibri"/>
              </a:rPr>
              <a:t>microstrip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patch </a:t>
            </a:r>
            <a:r>
              <a:rPr sz="1800" spc="-5" dirty="0">
                <a:latin typeface="Calibri"/>
                <a:cs typeface="Calibri"/>
              </a:rPr>
              <a:t>that uses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5" dirty="0">
                <a:latin typeface="Calibri"/>
                <a:cs typeface="Calibri"/>
              </a:rPr>
              <a:t>thicker substrate </a:t>
            </a:r>
            <a:r>
              <a:rPr sz="1800" dirty="0">
                <a:latin typeface="Calibri"/>
                <a:cs typeface="Calibri"/>
              </a:rPr>
              <a:t>is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more</a:t>
            </a:r>
            <a:r>
              <a:rPr sz="1800" b="1" u="heavy" spc="1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efficient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addition, </a:t>
            </a:r>
            <a:r>
              <a:rPr sz="1800" dirty="0">
                <a:latin typeface="Calibri"/>
                <a:cs typeface="Calibri"/>
              </a:rPr>
              <a:t>as the </a:t>
            </a:r>
            <a:r>
              <a:rPr sz="1800" spc="-15" dirty="0">
                <a:latin typeface="Calibri"/>
                <a:cs typeface="Calibri"/>
              </a:rPr>
              <a:t>substrate </a:t>
            </a:r>
            <a:r>
              <a:rPr sz="1800" spc="-5" dirty="0">
                <a:latin typeface="Calibri"/>
                <a:cs typeface="Calibri"/>
              </a:rPr>
              <a:t>thickness increases,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radiation </a:t>
            </a:r>
            <a:r>
              <a:rPr sz="1800" dirty="0">
                <a:latin typeface="Calibri"/>
                <a:cs typeface="Calibri"/>
              </a:rPr>
              <a:t>Q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antenna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decreases</a:t>
            </a:r>
            <a:r>
              <a:rPr sz="1800" spc="-5" dirty="0" smtClean="0">
                <a:latin typeface="Calibri"/>
                <a:cs typeface="Calibri"/>
              </a:rPr>
              <a:t>.</a:t>
            </a:r>
            <a:endParaRPr sz="1850" dirty="0">
              <a:latin typeface="Times New Roman"/>
              <a:cs typeface="Times New Roman"/>
            </a:endParaRPr>
          </a:p>
          <a:p>
            <a:pPr marL="12700" algn="l" rtl="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Thus, impedance bandwidth </a:t>
            </a:r>
            <a:r>
              <a:rPr sz="1800" spc="-10" dirty="0">
                <a:latin typeface="Calibri"/>
                <a:cs typeface="Calibri"/>
              </a:rPr>
              <a:t>increases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spc="-10" dirty="0">
                <a:latin typeface="Calibri"/>
                <a:cs typeface="Calibri"/>
              </a:rPr>
              <a:t>increasing </a:t>
            </a:r>
            <a:r>
              <a:rPr sz="1800" spc="-15" dirty="0">
                <a:latin typeface="Calibri"/>
                <a:cs typeface="Calibri"/>
              </a:rPr>
              <a:t>substrate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thickness.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318008"/>
            <a:ext cx="8829040" cy="757555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 algn="l" rtl="0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"/>
              <a:tabLst>
                <a:tab pos="285115" algn="l"/>
              </a:tabLst>
            </a:pPr>
            <a:r>
              <a:rPr sz="2400" b="1" spc="-5" dirty="0">
                <a:latin typeface="Calibri"/>
                <a:cs typeface="Calibri"/>
              </a:rPr>
              <a:t>Radiation </a:t>
            </a:r>
            <a:r>
              <a:rPr sz="2400" b="1" spc="-20" dirty="0">
                <a:latin typeface="Calibri"/>
                <a:cs typeface="Calibri"/>
              </a:rPr>
              <a:t>efficiency, </a:t>
            </a:r>
            <a:r>
              <a:rPr sz="2400" b="1" dirty="0">
                <a:latin typeface="Calibri"/>
                <a:cs typeface="Calibri"/>
              </a:rPr>
              <a:t>h, and </a:t>
            </a:r>
            <a:r>
              <a:rPr sz="2400" b="1" spc="-5" dirty="0">
                <a:latin typeface="Calibri"/>
                <a:cs typeface="Calibri"/>
              </a:rPr>
              <a:t>unloaded </a:t>
            </a:r>
            <a:r>
              <a:rPr sz="2400" b="1" spc="-10" dirty="0">
                <a:latin typeface="Calibri"/>
                <a:cs typeface="Calibri"/>
              </a:rPr>
              <a:t>radiation </a:t>
            </a:r>
            <a:r>
              <a:rPr sz="2400" b="1" spc="50" dirty="0">
                <a:latin typeface="Calibri"/>
                <a:cs typeface="Calibri"/>
              </a:rPr>
              <a:t>Q, </a:t>
            </a:r>
            <a:r>
              <a:rPr sz="2400" b="1" dirty="0">
                <a:latin typeface="Calibri"/>
                <a:cs typeface="Calibri"/>
              </a:rPr>
              <a:t>Q </a:t>
            </a:r>
            <a:r>
              <a:rPr sz="2400" b="1" spc="-20" dirty="0">
                <a:latin typeface="Calibri"/>
                <a:cs typeface="Calibri"/>
              </a:rPr>
              <a:t>o, </a:t>
            </a:r>
            <a:r>
              <a:rPr sz="2400" b="1" dirty="0">
                <a:latin typeface="Calibri"/>
                <a:cs typeface="Calibri"/>
              </a:rPr>
              <a:t>as a </a:t>
            </a:r>
            <a:r>
              <a:rPr sz="2400" b="1" spc="-10" dirty="0">
                <a:latin typeface="Calibri"/>
                <a:cs typeface="Calibri"/>
              </a:rPr>
              <a:t>function  </a:t>
            </a:r>
            <a:r>
              <a:rPr sz="2400" b="1" dirty="0">
                <a:latin typeface="Calibri"/>
                <a:cs typeface="Calibri"/>
              </a:rPr>
              <a:t>of </a:t>
            </a:r>
            <a:r>
              <a:rPr sz="2400" b="1" spc="-20" dirty="0">
                <a:latin typeface="Calibri"/>
                <a:cs typeface="Calibri"/>
              </a:rPr>
              <a:t>substrate </a:t>
            </a:r>
            <a:r>
              <a:rPr sz="2400" b="1" spc="-5" dirty="0">
                <a:latin typeface="Calibri"/>
                <a:cs typeface="Calibri"/>
              </a:rPr>
              <a:t>thickness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90800" y="2629452"/>
            <a:ext cx="4651676" cy="18308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5587"/>
            <a:ext cx="8968740" cy="1944763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98450" indent="-285750" algn="ctr" rtl="0">
              <a:lnSpc>
                <a:spcPct val="100000"/>
              </a:lnSpc>
              <a:spcBef>
                <a:spcPts val="265"/>
              </a:spcBef>
              <a:buFont typeface="Arial" pitchFamily="34" charset="0"/>
              <a:buChar char="•"/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Optimizing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the Substrate Properties for Increased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Bandwidth</a:t>
            </a:r>
            <a:endParaRPr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94310" indent="-181610" algn="l" rtl="0">
              <a:lnSpc>
                <a:spcPct val="100000"/>
              </a:lnSpc>
              <a:spcBef>
                <a:spcPts val="170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endParaRPr lang="en-US" sz="1800" spc="-5" dirty="0" smtClean="0">
              <a:latin typeface="Calibri"/>
              <a:cs typeface="Calibri"/>
            </a:endParaRPr>
          </a:p>
          <a:p>
            <a:pPr marL="194310" indent="-181610" algn="l" rtl="0">
              <a:lnSpc>
                <a:spcPct val="100000"/>
              </a:lnSpc>
              <a:spcBef>
                <a:spcPts val="170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spc="-5" dirty="0" smtClean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easiest </a:t>
            </a:r>
            <a:r>
              <a:rPr sz="1800" spc="-25" dirty="0">
                <a:latin typeface="Calibri"/>
                <a:cs typeface="Calibri"/>
              </a:rPr>
              <a:t>way </a:t>
            </a:r>
            <a:r>
              <a:rPr sz="1800" spc="-10" dirty="0">
                <a:latin typeface="Calibri"/>
                <a:cs typeface="Calibri"/>
              </a:rPr>
              <a:t>to increase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bandwidth of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MSA is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</a:p>
          <a:p>
            <a:pPr marL="12700" algn="l" rtl="0">
              <a:lnSpc>
                <a:spcPct val="100000"/>
              </a:lnSpc>
              <a:tabLst>
                <a:tab pos="354965" algn="l"/>
              </a:tabLst>
            </a:pPr>
            <a:r>
              <a:rPr sz="1800" b="1" spc="-5" dirty="0" smtClean="0">
                <a:latin typeface="Calibri"/>
                <a:cs typeface="Calibri"/>
              </a:rPr>
              <a:t>1</a:t>
            </a:r>
            <a:r>
              <a:rPr lang="en-US" sz="1800" b="1" spc="-5" dirty="0" smtClean="0">
                <a:latin typeface="Calibri"/>
                <a:cs typeface="Calibri"/>
              </a:rPr>
              <a:t>)</a:t>
            </a:r>
            <a:r>
              <a:rPr sz="1800" b="1" spc="-5" dirty="0">
                <a:latin typeface="Calibri"/>
                <a:cs typeface="Calibri"/>
              </a:rPr>
              <a:t>	</a:t>
            </a:r>
            <a:r>
              <a:rPr sz="1800" b="1" spc="-10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Print </a:t>
            </a:r>
            <a:r>
              <a:rPr sz="1800" b="1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the </a:t>
            </a:r>
            <a:r>
              <a:rPr sz="1800" b="1" spc="-10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antenna </a:t>
            </a:r>
            <a:r>
              <a:rPr sz="1800" b="1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on a </a:t>
            </a:r>
            <a:r>
              <a:rPr sz="1800" b="1" spc="-10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thicker</a:t>
            </a:r>
            <a:r>
              <a:rPr sz="1800" b="1" spc="-95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substrate</a:t>
            </a:r>
            <a:r>
              <a:rPr sz="1800" spc="-10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endParaRPr sz="1800" dirty="0">
              <a:solidFill>
                <a:schemeClr val="accent4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  <a:spcBef>
                <a:spcPts val="484"/>
              </a:spcBef>
            </a:pPr>
            <a:r>
              <a:rPr sz="1800" b="1" dirty="0" smtClean="0">
                <a:latin typeface="Calibri"/>
                <a:cs typeface="Calibri"/>
              </a:rPr>
              <a:t>2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)  </a:t>
            </a:r>
            <a:r>
              <a:rPr sz="1800" b="1" spc="-10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Decrease </a:t>
            </a:r>
            <a:r>
              <a:rPr sz="1800" b="1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the </a:t>
            </a:r>
            <a:r>
              <a:rPr sz="1800" b="1" spc="-5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dielectric </a:t>
            </a:r>
            <a:r>
              <a:rPr sz="1800" b="1" spc="-15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constant </a:t>
            </a:r>
            <a:r>
              <a:rPr sz="1800" b="1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of the</a:t>
            </a:r>
            <a:r>
              <a:rPr sz="1800" b="1" spc="-90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substrate</a:t>
            </a:r>
            <a:r>
              <a:rPr sz="1800" b="1" spc="-15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endParaRPr sz="1800" dirty="0">
              <a:solidFill>
                <a:schemeClr val="accent4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  <a:spcBef>
                <a:spcPts val="840"/>
              </a:spcBef>
            </a:pPr>
            <a:r>
              <a:rPr sz="18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3</a:t>
            </a:r>
            <a:r>
              <a:rPr lang="en-US" sz="18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) </a:t>
            </a:r>
            <a:r>
              <a:rPr sz="18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Stack two </a:t>
            </a:r>
            <a:r>
              <a:rPr sz="1800" b="1" spc="-10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patches </a:t>
            </a:r>
            <a:r>
              <a:rPr sz="1800" b="1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on </a:t>
            </a:r>
            <a:r>
              <a:rPr sz="1800" b="1" spc="-5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top </a:t>
            </a:r>
            <a:r>
              <a:rPr sz="1800" b="1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of each other </a:t>
            </a:r>
            <a:r>
              <a:rPr sz="1800" b="1" spc="-10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separated </a:t>
            </a:r>
            <a:r>
              <a:rPr sz="1800" b="1" spc="-5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by </a:t>
            </a:r>
            <a:r>
              <a:rPr sz="1800" b="1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a </a:t>
            </a:r>
            <a:r>
              <a:rPr sz="1800" b="1" spc="-5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dielectric </a:t>
            </a:r>
            <a:r>
              <a:rPr sz="1800" b="1" spc="-15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substrate </a:t>
            </a:r>
            <a:r>
              <a:rPr sz="1800" b="1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or</a:t>
            </a:r>
            <a:r>
              <a:rPr sz="1800" b="1" spc="-185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spacers</a:t>
            </a:r>
            <a:r>
              <a:rPr sz="1800" b="1" spc="-5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endParaRPr sz="1800" dirty="0">
              <a:solidFill>
                <a:schemeClr val="accent4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18939" y="4823851"/>
            <a:ext cx="5791200" cy="289823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A </a:t>
            </a:r>
            <a:r>
              <a:rPr sz="1800" b="1" spc="-15" dirty="0">
                <a:latin typeface="Calibri"/>
                <a:cs typeface="Calibri"/>
              </a:rPr>
              <a:t>stacked </a:t>
            </a:r>
            <a:r>
              <a:rPr sz="1800" b="1" spc="-5" dirty="0">
                <a:latin typeface="Calibri"/>
                <a:cs typeface="Calibri"/>
              </a:rPr>
              <a:t>circular </a:t>
            </a:r>
            <a:r>
              <a:rPr sz="1800" b="1" spc="-10" dirty="0">
                <a:latin typeface="Calibri"/>
                <a:cs typeface="Calibri"/>
              </a:rPr>
              <a:t>patch </a:t>
            </a:r>
            <a:r>
              <a:rPr sz="1800" b="1" spc="-5" dirty="0">
                <a:latin typeface="Calibri"/>
                <a:cs typeface="Calibri"/>
              </a:rPr>
              <a:t>EMC-MSA </a:t>
            </a:r>
            <a:r>
              <a:rPr sz="1800" b="1" spc="-15" dirty="0">
                <a:latin typeface="Calibri"/>
                <a:cs typeface="Calibri"/>
              </a:rPr>
              <a:t>fed </a:t>
            </a:r>
            <a:r>
              <a:rPr sz="1800" b="1" dirty="0">
                <a:latin typeface="Calibri"/>
                <a:cs typeface="Calibri"/>
              </a:rPr>
              <a:t>using</a:t>
            </a:r>
            <a:r>
              <a:rPr sz="1800" b="1" spc="-1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  </a:t>
            </a:r>
            <a:r>
              <a:rPr sz="1800" b="1" spc="-5" dirty="0">
                <a:latin typeface="Calibri"/>
                <a:cs typeface="Calibri"/>
              </a:rPr>
              <a:t>coaxial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probe.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228600"/>
            <a:ext cx="4510405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Comparing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different feed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techniques</a:t>
            </a:r>
            <a:r>
              <a:rPr sz="32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:-</a:t>
            </a:r>
            <a:endParaRPr sz="320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625" y="1295400"/>
            <a:ext cx="9001125" cy="4476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104993"/>
            <a:ext cx="462851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sz="3200" spc="-10" dirty="0">
                <a:solidFill>
                  <a:srgbClr val="FF0000"/>
                </a:solidFill>
              </a:rPr>
              <a:t>Feeding</a:t>
            </a:r>
            <a:r>
              <a:rPr sz="3200" spc="-80" dirty="0">
                <a:solidFill>
                  <a:srgbClr val="FF0000"/>
                </a:solidFill>
              </a:rPr>
              <a:t> </a:t>
            </a:r>
            <a:r>
              <a:rPr sz="3200" spc="-35" dirty="0">
                <a:solidFill>
                  <a:srgbClr val="FF0000"/>
                </a:solidFill>
              </a:rPr>
              <a:t>Techniques: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10260"/>
            <a:ext cx="7236461" cy="26122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 algn="l" rtl="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Coaxial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feed</a:t>
            </a:r>
            <a:endParaRPr sz="28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Microstrip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feed</a:t>
            </a:r>
            <a:endParaRPr sz="28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Proximity </a:t>
            </a:r>
            <a:r>
              <a:rPr sz="2800" spc="-10" dirty="0">
                <a:latin typeface="Calibri"/>
                <a:cs typeface="Calibri"/>
              </a:rPr>
              <a:t>coupled </a:t>
            </a:r>
            <a:r>
              <a:rPr sz="2800" spc="-15" dirty="0" err="1">
                <a:latin typeface="Calibri"/>
                <a:cs typeface="Calibri"/>
              </a:rPr>
              <a:t>microstrip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feed</a:t>
            </a:r>
            <a:endParaRPr sz="28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Aperture coupled </a:t>
            </a:r>
            <a:r>
              <a:rPr sz="2800" spc="-15" dirty="0" err="1">
                <a:latin typeface="Calibri"/>
                <a:cs typeface="Calibri"/>
              </a:rPr>
              <a:t>microstrip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feed</a:t>
            </a:r>
            <a:endParaRPr sz="28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 smtClean="0">
                <a:latin typeface="Calibri"/>
                <a:cs typeface="Calibri"/>
              </a:rPr>
              <a:t>Line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Feed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072119" cy="2916848"/>
          </a:xfrm>
        </p:spPr>
        <p:txBody>
          <a:bodyPr>
            <a:normAutofit lnSpcReduction="10000"/>
          </a:bodyPr>
          <a:lstStyle/>
          <a:p>
            <a:pPr marL="12700" algn="l" rtl="0">
              <a:lnSpc>
                <a:spcPct val="100000"/>
              </a:lnSpc>
              <a:spcBef>
                <a:spcPts val="1745"/>
              </a:spcBef>
            </a:pPr>
            <a:r>
              <a:rPr lang="en-US" sz="3600" b="1" spc="-10" dirty="0">
                <a:solidFill>
                  <a:srgbClr val="C00000"/>
                </a:solidFill>
                <a:cs typeface="Calibri"/>
              </a:rPr>
              <a:t>1-Microstrip </a:t>
            </a:r>
            <a:r>
              <a:rPr lang="en-US" sz="3600" b="1" spc="-5" dirty="0">
                <a:solidFill>
                  <a:srgbClr val="C00000"/>
                </a:solidFill>
                <a:cs typeface="Calibri"/>
              </a:rPr>
              <a:t>Line </a:t>
            </a:r>
            <a:r>
              <a:rPr lang="en-US" sz="3600" b="1" spc="-10" dirty="0">
                <a:solidFill>
                  <a:srgbClr val="C00000"/>
                </a:solidFill>
                <a:cs typeface="Calibri"/>
              </a:rPr>
              <a:t>Feed</a:t>
            </a:r>
            <a:r>
              <a:rPr lang="en-US" sz="3600" b="1" spc="-80" dirty="0">
                <a:solidFill>
                  <a:srgbClr val="C00000"/>
                </a:solidFill>
                <a:cs typeface="Calibri"/>
              </a:rPr>
              <a:t> </a:t>
            </a:r>
            <a:r>
              <a:rPr lang="en-US" sz="3600" b="1" dirty="0">
                <a:solidFill>
                  <a:srgbClr val="C00000"/>
                </a:solidFill>
                <a:cs typeface="Calibri"/>
              </a:rPr>
              <a:t>:</a:t>
            </a:r>
            <a:endParaRPr lang="en-US" sz="3600" dirty="0">
              <a:solidFill>
                <a:srgbClr val="C00000"/>
              </a:solidFill>
              <a:cs typeface="Calibri"/>
            </a:endParaRPr>
          </a:p>
          <a:p>
            <a:pPr marL="12700" marR="1076960" algn="l" rtl="0">
              <a:lnSpc>
                <a:spcPct val="100000"/>
              </a:lnSpc>
              <a:spcBef>
                <a:spcPts val="840"/>
              </a:spcBef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lang="en-US" dirty="0">
                <a:cs typeface="Calibri"/>
              </a:rPr>
              <a:t>In </a:t>
            </a:r>
            <a:r>
              <a:rPr lang="en-US" spc="-5" dirty="0">
                <a:cs typeface="Calibri"/>
              </a:rPr>
              <a:t>this </a:t>
            </a:r>
            <a:r>
              <a:rPr lang="en-US" dirty="0">
                <a:cs typeface="Calibri"/>
              </a:rPr>
              <a:t>type </a:t>
            </a:r>
            <a:r>
              <a:rPr lang="en-US" spc="-5" dirty="0">
                <a:cs typeface="Calibri"/>
              </a:rPr>
              <a:t>of </a:t>
            </a:r>
            <a:r>
              <a:rPr lang="en-US" spc="-15" dirty="0">
                <a:cs typeface="Calibri"/>
              </a:rPr>
              <a:t>feed </a:t>
            </a:r>
            <a:r>
              <a:rPr lang="en-US" spc="-5" dirty="0">
                <a:cs typeface="Calibri"/>
              </a:rPr>
              <a:t>technique, </a:t>
            </a:r>
            <a:r>
              <a:rPr lang="en-US" dirty="0">
                <a:solidFill>
                  <a:srgbClr val="C00000"/>
                </a:solidFill>
                <a:cs typeface="Calibri"/>
              </a:rPr>
              <a:t>a </a:t>
            </a:r>
            <a:r>
              <a:rPr lang="en-US" u="heavy" spc="-1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conducting  strip </a:t>
            </a:r>
            <a:r>
              <a:rPr lang="en-US" u="heavy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is </a:t>
            </a:r>
            <a:r>
              <a:rPr lang="en-US" u="heavy" spc="-1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connected directly to </a:t>
            </a:r>
            <a:r>
              <a:rPr lang="en-US" u="heavy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the </a:t>
            </a:r>
            <a:r>
              <a:rPr lang="en-US" u="heavy" spc="-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edge of </a:t>
            </a:r>
            <a:r>
              <a:rPr lang="en-US" u="heavy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the  </a:t>
            </a:r>
            <a:r>
              <a:rPr lang="en-US" u="heavy" spc="-10" dirty="0" err="1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microstrip</a:t>
            </a:r>
            <a:r>
              <a:rPr lang="en-US" u="heavy" spc="-1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lang="en-US" u="heavy" spc="-1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patch.</a:t>
            </a:r>
            <a:endParaRPr lang="en-US" dirty="0">
              <a:solidFill>
                <a:srgbClr val="C00000"/>
              </a:solidFill>
              <a:cs typeface="Calibri"/>
            </a:endParaRPr>
          </a:p>
          <a:p>
            <a:pPr algn="l" rtl="0">
              <a:lnSpc>
                <a:spcPct val="100000"/>
              </a:lnSpc>
              <a:buFont typeface="Wingdings"/>
              <a:buChar char=""/>
            </a:pPr>
            <a:endParaRPr lang="en-US" dirty="0">
              <a:latin typeface="Times New Roman"/>
              <a:cs typeface="Times New Roman"/>
            </a:endParaRPr>
          </a:p>
          <a:p>
            <a:pPr marL="12700" marR="958850" algn="l" rtl="0">
              <a:lnSpc>
                <a:spcPct val="100000"/>
              </a:lnSpc>
              <a:spcBef>
                <a:spcPts val="1055"/>
              </a:spcBef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lang="en-US" spc="-5" dirty="0">
                <a:cs typeface="Calibri"/>
              </a:rPr>
              <a:t>This kind of </a:t>
            </a:r>
            <a:r>
              <a:rPr lang="en-US" spc="-15" dirty="0">
                <a:cs typeface="Calibri"/>
              </a:rPr>
              <a:t>feed </a:t>
            </a:r>
            <a:r>
              <a:rPr lang="en-US" spc="-5" dirty="0">
                <a:cs typeface="Calibri"/>
              </a:rPr>
              <a:t>arrangement has </a:t>
            </a:r>
            <a:r>
              <a:rPr lang="en-US" dirty="0">
                <a:cs typeface="Calibri"/>
              </a:rPr>
              <a:t>the  </a:t>
            </a:r>
            <a:r>
              <a:rPr lang="en-US" spc="-10" dirty="0">
                <a:cs typeface="Calibri"/>
              </a:rPr>
              <a:t>advantage </a:t>
            </a:r>
            <a:r>
              <a:rPr lang="en-US" spc="-5" dirty="0">
                <a:cs typeface="Calibri"/>
              </a:rPr>
              <a:t>that </a:t>
            </a:r>
            <a:r>
              <a:rPr lang="en-US" dirty="0">
                <a:cs typeface="Calibri"/>
              </a:rPr>
              <a:t>the </a:t>
            </a:r>
            <a:r>
              <a:rPr lang="en-US" spc="-15" dirty="0">
                <a:cs typeface="Calibri"/>
              </a:rPr>
              <a:t>feed </a:t>
            </a:r>
            <a:r>
              <a:rPr lang="en-US" b="1" spc="-5" dirty="0">
                <a:cs typeface="Calibri"/>
              </a:rPr>
              <a:t>can </a:t>
            </a:r>
            <a:r>
              <a:rPr lang="en-US" b="1" dirty="0">
                <a:cs typeface="Calibri"/>
              </a:rPr>
              <a:t>be </a:t>
            </a:r>
            <a:r>
              <a:rPr lang="en-US" b="1" spc="-10" dirty="0">
                <a:cs typeface="Calibri"/>
              </a:rPr>
              <a:t>etched </a:t>
            </a:r>
            <a:r>
              <a:rPr lang="en-US" b="1" dirty="0">
                <a:cs typeface="Calibri"/>
              </a:rPr>
              <a:t>on the  same </a:t>
            </a:r>
            <a:r>
              <a:rPr lang="en-US" b="1" spc="-15" dirty="0">
                <a:cs typeface="Calibri"/>
              </a:rPr>
              <a:t>substrate </a:t>
            </a:r>
            <a:r>
              <a:rPr lang="en-US" spc="-10" dirty="0">
                <a:cs typeface="Calibri"/>
              </a:rPr>
              <a:t>to </a:t>
            </a:r>
            <a:r>
              <a:rPr lang="en-US" u="heavy" spc="-10" dirty="0">
                <a:uFill>
                  <a:solidFill>
                    <a:srgbClr val="000000"/>
                  </a:solidFill>
                </a:uFill>
                <a:cs typeface="Calibri"/>
              </a:rPr>
              <a:t>provide </a:t>
            </a:r>
            <a:r>
              <a:rPr lang="en-US" u="heavy" dirty="0">
                <a:uFill>
                  <a:solidFill>
                    <a:srgbClr val="000000"/>
                  </a:solidFill>
                </a:uFill>
                <a:cs typeface="Calibri"/>
              </a:rPr>
              <a:t>a </a:t>
            </a:r>
            <a:r>
              <a:rPr lang="en-US" u="heavy" spc="-5" dirty="0">
                <a:uFill>
                  <a:solidFill>
                    <a:srgbClr val="000000"/>
                  </a:solidFill>
                </a:uFill>
                <a:cs typeface="Calibri"/>
              </a:rPr>
              <a:t>planar</a:t>
            </a:r>
            <a:r>
              <a:rPr lang="en-US" u="heavy" dirty="0"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lang="en-US" u="heavy" spc="-10" dirty="0">
                <a:uFill>
                  <a:solidFill>
                    <a:srgbClr val="000000"/>
                  </a:solidFill>
                </a:uFill>
                <a:cs typeface="Calibri"/>
              </a:rPr>
              <a:t>structure</a:t>
            </a:r>
            <a:r>
              <a:rPr lang="en-US" spc="-10" dirty="0">
                <a:cs typeface="Calibri"/>
              </a:rPr>
              <a:t>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object 3"/>
          <p:cNvSpPr/>
          <p:nvPr/>
        </p:nvSpPr>
        <p:spPr>
          <a:xfrm>
            <a:off x="2133600" y="3505200"/>
            <a:ext cx="5943600" cy="25244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27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3001" y="0"/>
            <a:ext cx="3092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10063"/>
                </a:solidFill>
                <a:latin typeface="Arial"/>
                <a:cs typeface="Arial"/>
              </a:rPr>
              <a:t>Micro-Strip</a:t>
            </a:r>
            <a:r>
              <a:rPr sz="2400" b="1" spc="-140" dirty="0">
                <a:solidFill>
                  <a:srgbClr val="31006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10063"/>
                </a:solidFill>
                <a:latin typeface="Arial"/>
                <a:cs typeface="Arial"/>
              </a:rPr>
              <a:t>Antennas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6" y="-152400"/>
            <a:ext cx="3883661" cy="14292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5"/>
              </a:spcBef>
            </a:pPr>
            <a:r>
              <a:rPr lang="en-US" b="1" spc="-5" dirty="0" smtClean="0">
                <a:solidFill>
                  <a:srgbClr val="FF0000"/>
                </a:solidFill>
                <a:latin typeface="Calibri"/>
                <a:cs typeface="Calibri"/>
              </a:rPr>
              <a:t/>
            </a:r>
            <a:br>
              <a:rPr lang="en-US" b="1" spc="-5" dirty="0" smtClea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b="1" spc="-5" dirty="0" smtClean="0">
                <a:solidFill>
                  <a:srgbClr val="FF0000"/>
                </a:solidFill>
                <a:latin typeface="Calibri"/>
                <a:cs typeface="Calibri"/>
              </a:rPr>
              <a:t>Outlines</a:t>
            </a:r>
            <a:r>
              <a:rPr lang="en-US" b="1" spc="-5" dirty="0" smtClean="0">
                <a:solidFill>
                  <a:srgbClr val="FF0000"/>
                </a:solidFill>
                <a:latin typeface="Calibri"/>
                <a:cs typeface="Calibri"/>
              </a:rPr>
              <a:t> : </a:t>
            </a:r>
            <a:endParaRPr b="1" spc="-5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990600"/>
            <a:ext cx="8514714" cy="57990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"/>
              <a:tabLst>
                <a:tab pos="153035" algn="l"/>
              </a:tabLst>
            </a:pPr>
            <a:endParaRPr lang="en-US" sz="2400" spc="-5" dirty="0" smtClean="0">
              <a:latin typeface="Arial" pitchFamily="34" charset="0"/>
              <a:cs typeface="Arial" pitchFamily="34" charset="0"/>
            </a:endParaRPr>
          </a:p>
          <a:p>
            <a:pPr marL="12700" algn="l" rtl="0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spc="-5" dirty="0" smtClean="0">
                <a:latin typeface="Arial" pitchFamily="34" charset="0"/>
                <a:cs typeface="Arial" pitchFamily="34" charset="0"/>
              </a:rPr>
              <a:t>Introduction</a:t>
            </a:r>
            <a:r>
              <a:rPr sz="2400" spc="-2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2700" algn="l" rtl="0">
              <a:lnSpc>
                <a:spcPct val="100000"/>
              </a:lnSpc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spc="-5" dirty="0" smtClean="0">
                <a:latin typeface="Arial" pitchFamily="34" charset="0"/>
                <a:cs typeface="Arial" pitchFamily="34" charset="0"/>
              </a:rPr>
              <a:t>Micro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s</a:t>
            </a:r>
            <a:r>
              <a:rPr sz="2400" spc="-5" dirty="0" smtClean="0">
                <a:latin typeface="Arial" pitchFamily="34" charset="0"/>
                <a:cs typeface="Arial" pitchFamily="34" charset="0"/>
              </a:rPr>
              <a:t>trip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Antennas </a:t>
            </a:r>
            <a:r>
              <a:rPr sz="2400" spc="-30" dirty="0">
                <a:latin typeface="Arial" pitchFamily="34" charset="0"/>
                <a:cs typeface="Arial" pitchFamily="34" charset="0"/>
              </a:rPr>
              <a:t>Types</a:t>
            </a:r>
            <a:r>
              <a:rPr sz="2400" spc="-175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2700" algn="l" rtl="0">
              <a:lnSpc>
                <a:spcPts val="2845"/>
              </a:lnSpc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spc="-5" dirty="0" smtClean="0">
                <a:latin typeface="Arial" pitchFamily="34" charset="0"/>
                <a:cs typeface="Arial" pitchFamily="34" charset="0"/>
              </a:rPr>
              <a:t>Micro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s</a:t>
            </a:r>
            <a:r>
              <a:rPr sz="2400" spc="-5" dirty="0" smtClean="0">
                <a:latin typeface="Arial" pitchFamily="34" charset="0"/>
                <a:cs typeface="Arial" pitchFamily="34" charset="0"/>
              </a:rPr>
              <a:t>trip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Antennas Shapes</a:t>
            </a:r>
            <a:r>
              <a:rPr sz="2400" spc="-120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2700" algn="l" rtl="0">
              <a:lnSpc>
                <a:spcPts val="2835"/>
              </a:lnSpc>
              <a:buSzPct val="95833"/>
              <a:buFont typeface="Wingdings"/>
              <a:buChar char=""/>
              <a:tabLst>
                <a:tab pos="153035" algn="l"/>
                <a:tab pos="1133475" algn="l"/>
                <a:tab pos="2898140" algn="l"/>
                <a:tab pos="4290695" algn="l"/>
              </a:tabLst>
            </a:pPr>
            <a:r>
              <a:rPr sz="2400" spc="-30" dirty="0">
                <a:latin typeface="Arial" pitchFamily="34" charset="0"/>
                <a:cs typeface="Arial" pitchFamily="34" charset="0"/>
              </a:rPr>
              <a:t>Types	</a:t>
            </a:r>
            <a:r>
              <a:rPr sz="2400" dirty="0">
                <a:latin typeface="Arial" pitchFamily="34" charset="0"/>
                <a:cs typeface="Arial" pitchFamily="34" charset="0"/>
              </a:rPr>
              <a:t>of</a:t>
            </a:r>
            <a:r>
              <a:rPr sz="2400" spc="0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20" dirty="0" smtClean="0">
                <a:latin typeface="Arial" pitchFamily="34" charset="0"/>
                <a:cs typeface="Arial" pitchFamily="34" charset="0"/>
              </a:rPr>
              <a:t>Substrates</a:t>
            </a:r>
            <a:r>
              <a:rPr sz="2400" spc="-5" dirty="0" smtClean="0">
                <a:latin typeface="Arial" pitchFamily="34" charset="0"/>
                <a:cs typeface="Arial" pitchFamily="34" charset="0"/>
              </a:rPr>
              <a:t>(Dielectric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 smtClean="0">
                <a:latin typeface="Arial" pitchFamily="34" charset="0"/>
                <a:cs typeface="Arial" pitchFamily="34" charset="0"/>
              </a:rPr>
              <a:t>Media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sz="2400" dirty="0" smtClean="0">
                <a:latin typeface="Arial" pitchFamily="34" charset="0"/>
                <a:cs typeface="Arial" pitchFamily="34" charset="0"/>
              </a:rPr>
              <a:t>.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 marL="12700" algn="l" rtl="0">
              <a:lnSpc>
                <a:spcPts val="2870"/>
              </a:lnSpc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spc="-5" dirty="0">
                <a:latin typeface="Arial" pitchFamily="34" charset="0"/>
                <a:cs typeface="Arial" pitchFamily="34" charset="0"/>
              </a:rPr>
              <a:t>Comparison of </a:t>
            </a:r>
            <a:r>
              <a:rPr sz="2400" spc="-15" dirty="0">
                <a:latin typeface="Arial" pitchFamily="34" charset="0"/>
                <a:cs typeface="Arial" pitchFamily="34" charset="0"/>
              </a:rPr>
              <a:t>various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types of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flat profile printed antennas </a:t>
            </a:r>
            <a:r>
              <a:rPr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2700" algn="l" rtl="0">
              <a:lnSpc>
                <a:spcPct val="100000"/>
              </a:lnSpc>
              <a:buSzPct val="95833"/>
              <a:buFont typeface="Wingdings"/>
              <a:buChar char=""/>
              <a:tabLst>
                <a:tab pos="153035" algn="l"/>
                <a:tab pos="3867150" algn="l"/>
              </a:tabLst>
            </a:pPr>
            <a:r>
              <a:rPr sz="2400" spc="-15" dirty="0">
                <a:latin typeface="Arial" pitchFamily="34" charset="0"/>
                <a:cs typeface="Arial" pitchFamily="34" charset="0"/>
              </a:rPr>
              <a:t>Advantages</a:t>
            </a:r>
            <a:r>
              <a:rPr sz="2400" spc="0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latin typeface="Arial" pitchFamily="34" charset="0"/>
                <a:cs typeface="Arial" pitchFamily="34" charset="0"/>
              </a:rPr>
              <a:t>&amp;</a:t>
            </a:r>
            <a:r>
              <a:rPr sz="2400" spc="0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15" dirty="0">
                <a:latin typeface="Arial" pitchFamily="34" charset="0"/>
                <a:cs typeface="Arial" pitchFamily="34" charset="0"/>
              </a:rPr>
              <a:t>DisAdvantages	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of </a:t>
            </a:r>
            <a:r>
              <a:rPr sz="2400" dirty="0">
                <a:latin typeface="Arial" pitchFamily="34" charset="0"/>
                <a:cs typeface="Arial" pitchFamily="34" charset="0"/>
              </a:rPr>
              <a:t>MSAs</a:t>
            </a:r>
            <a:r>
              <a:rPr sz="2400" spc="-40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2700" algn="l" rtl="0">
              <a:lnSpc>
                <a:spcPct val="100000"/>
              </a:lnSpc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spc="-5" dirty="0">
                <a:latin typeface="Arial" pitchFamily="34" charset="0"/>
                <a:cs typeface="Arial" pitchFamily="34" charset="0"/>
              </a:rPr>
              <a:t>Applications of </a:t>
            </a:r>
            <a:r>
              <a:rPr sz="2400" dirty="0">
                <a:latin typeface="Arial" pitchFamily="34" charset="0"/>
                <a:cs typeface="Arial" pitchFamily="34" charset="0"/>
              </a:rPr>
              <a:t>MSAs</a:t>
            </a:r>
            <a:r>
              <a:rPr sz="2400" spc="-70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52400" indent="-139700" algn="l" rtl="0">
              <a:lnSpc>
                <a:spcPct val="100000"/>
              </a:lnSpc>
              <a:buSzPct val="95833"/>
              <a:buFont typeface="Wingdings"/>
              <a:buChar char=""/>
              <a:tabLst>
                <a:tab pos="153035" algn="l"/>
                <a:tab pos="2571115" algn="l"/>
              </a:tabLst>
            </a:pPr>
            <a:r>
              <a:rPr sz="2400" spc="-5" dirty="0">
                <a:latin typeface="Arial" pitchFamily="34" charset="0"/>
                <a:cs typeface="Arial" pitchFamily="34" charset="0"/>
              </a:rPr>
              <a:t>Radiation </a:t>
            </a:r>
            <a:r>
              <a:rPr sz="2400" spc="-15" dirty="0">
                <a:latin typeface="Arial" pitchFamily="34" charset="0"/>
                <a:cs typeface="Arial" pitchFamily="34" charset="0"/>
              </a:rPr>
              <a:t>patterns	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of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MSAs</a:t>
            </a:r>
            <a:r>
              <a:rPr sz="2400" spc="-25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2700" marR="1103630" algn="l" rtl="0">
              <a:lnSpc>
                <a:spcPts val="2950"/>
              </a:lnSpc>
              <a:spcBef>
                <a:spcPts val="65"/>
              </a:spcBef>
              <a:buSzPct val="95833"/>
              <a:buFont typeface="Wingdings"/>
              <a:buChar char=""/>
              <a:tabLst>
                <a:tab pos="153035" algn="l"/>
                <a:tab pos="1181735" algn="l"/>
              </a:tabLst>
            </a:pPr>
            <a:r>
              <a:rPr sz="2400" spc="-10" dirty="0">
                <a:latin typeface="Arial" pitchFamily="34" charset="0"/>
                <a:cs typeface="Arial" pitchFamily="34" charset="0"/>
              </a:rPr>
              <a:t>How </a:t>
            </a:r>
            <a:r>
              <a:rPr sz="2400" spc="-15" dirty="0">
                <a:latin typeface="Arial" pitchFamily="34" charset="0"/>
                <a:cs typeface="Arial" pitchFamily="34" charset="0"/>
              </a:rPr>
              <a:t>to	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Optimizing </a:t>
            </a:r>
            <a:r>
              <a:rPr sz="2400" dirty="0">
                <a:latin typeface="Arial" pitchFamily="34" charset="0"/>
                <a:cs typeface="Arial" pitchFamily="34" charset="0"/>
              </a:rPr>
              <a:t>the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Substrate Properties </a:t>
            </a:r>
            <a:r>
              <a:rPr sz="2400" dirty="0">
                <a:latin typeface="Arial" pitchFamily="34" charset="0"/>
                <a:cs typeface="Arial" pitchFamily="34" charset="0"/>
              </a:rPr>
              <a:t>for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Increased  </a:t>
            </a:r>
            <a:r>
              <a:rPr sz="2400" spc="-5" dirty="0" smtClean="0">
                <a:latin typeface="Arial" pitchFamily="34" charset="0"/>
                <a:cs typeface="Arial" pitchFamily="34" charset="0"/>
              </a:rPr>
              <a:t>Bandwidth</a:t>
            </a:r>
            <a:r>
              <a:rPr lang="en-US" sz="2400" spc="-5" dirty="0" smtClean="0">
                <a:latin typeface="Arial" pitchFamily="34" charset="0"/>
                <a:cs typeface="Arial" pitchFamily="34" charset="0"/>
              </a:rPr>
              <a:t> ?</a:t>
            </a:r>
            <a:r>
              <a:rPr sz="2400" spc="15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spc="15" dirty="0" smtClean="0">
              <a:latin typeface="Arial" pitchFamily="34" charset="0"/>
              <a:cs typeface="Arial" pitchFamily="34" charset="0"/>
            </a:endParaRPr>
          </a:p>
          <a:p>
            <a:pPr marL="12700" marR="1103630" algn="l" rtl="0">
              <a:lnSpc>
                <a:spcPts val="2950"/>
              </a:lnSpc>
              <a:spcBef>
                <a:spcPts val="65"/>
              </a:spcBef>
              <a:buSzPct val="95833"/>
              <a:buFont typeface="Wingdings"/>
              <a:buChar char=""/>
              <a:tabLst>
                <a:tab pos="153035" algn="l"/>
                <a:tab pos="1181735" algn="l"/>
              </a:tabLst>
            </a:pPr>
            <a:r>
              <a:rPr sz="2400" spc="-5" dirty="0" smtClean="0">
                <a:latin typeface="Arial" pitchFamily="34" charset="0"/>
                <a:cs typeface="Arial" pitchFamily="34" charset="0"/>
              </a:rPr>
              <a:t>Comparing </a:t>
            </a:r>
            <a:r>
              <a:rPr sz="2400" dirty="0">
                <a:latin typeface="Arial" pitchFamily="34" charset="0"/>
                <a:cs typeface="Arial" pitchFamily="34" charset="0"/>
              </a:rPr>
              <a:t>the </a:t>
            </a:r>
            <a:r>
              <a:rPr sz="2400" spc="-20" dirty="0">
                <a:latin typeface="Arial" pitchFamily="34" charset="0"/>
                <a:cs typeface="Arial" pitchFamily="34" charset="0"/>
              </a:rPr>
              <a:t>different feed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techniques</a:t>
            </a:r>
            <a:r>
              <a:rPr sz="2400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 smtClean="0">
                <a:latin typeface="Arial" pitchFamily="34" charset="0"/>
                <a:cs typeface="Arial" pitchFamily="34" charset="0"/>
              </a:rPr>
              <a:t>.</a:t>
            </a:r>
            <a:endParaRPr lang="ar-EG" sz="2400" dirty="0" smtClean="0">
              <a:latin typeface="Arial" pitchFamily="34" charset="0"/>
              <a:cs typeface="Arial" pitchFamily="34" charset="0"/>
            </a:endParaRPr>
          </a:p>
          <a:p>
            <a:pPr marL="12700" marR="1103630" algn="l" rtl="0">
              <a:lnSpc>
                <a:spcPts val="2950"/>
              </a:lnSpc>
              <a:spcBef>
                <a:spcPts val="65"/>
              </a:spcBef>
              <a:buSzPct val="95833"/>
              <a:buFont typeface="Wingdings"/>
              <a:buChar char=""/>
              <a:tabLst>
                <a:tab pos="153035" algn="l"/>
                <a:tab pos="1181735" algn="l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Design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Microstrip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2700" marR="1103630" algn="l" rtl="0">
              <a:lnSpc>
                <a:spcPts val="2950"/>
              </a:lnSpc>
              <a:spcBef>
                <a:spcPts val="65"/>
              </a:spcBef>
              <a:buSzPct val="95833"/>
              <a:tabLst>
                <a:tab pos="153035" algn="l"/>
                <a:tab pos="1181735" algn="l"/>
              </a:tabLst>
            </a:pPr>
            <a:endParaRPr sz="2400" dirty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100000"/>
              </a:lnSpc>
              <a:spcBef>
                <a:spcPts val="45"/>
              </a:spcBef>
            </a:pPr>
            <a:endParaRPr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33925" y="3476625"/>
            <a:ext cx="4352924" cy="2238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14925" y="85725"/>
            <a:ext cx="3800475" cy="2762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75175" y="2837815"/>
            <a:ext cx="3724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Probe </a:t>
            </a:r>
            <a:r>
              <a:rPr sz="1800" b="1" spc="-15" dirty="0">
                <a:latin typeface="Calibri"/>
                <a:cs typeface="Calibri"/>
              </a:rPr>
              <a:t>fed </a:t>
            </a:r>
            <a:r>
              <a:rPr sz="1800" b="1" spc="-5" dirty="0">
                <a:latin typeface="Calibri"/>
                <a:cs typeface="Calibri"/>
              </a:rPr>
              <a:t>Rectangular </a:t>
            </a:r>
            <a:r>
              <a:rPr sz="1800" b="1" spc="-10" dirty="0">
                <a:latin typeface="Calibri"/>
                <a:cs typeface="Calibri"/>
              </a:rPr>
              <a:t>Microstrip </a:t>
            </a:r>
            <a:r>
              <a:rPr sz="1800" b="1" spc="-20" dirty="0">
                <a:latin typeface="Calibri"/>
                <a:cs typeface="Calibri"/>
              </a:rPr>
              <a:t>Patch  </a:t>
            </a:r>
            <a:r>
              <a:rPr sz="1800" b="1" spc="-10" dirty="0">
                <a:latin typeface="Calibri"/>
                <a:cs typeface="Calibri"/>
              </a:rPr>
              <a:t>Antenna from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top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0"/>
            <a:ext cx="4731385" cy="290848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1938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940"/>
              </a:spcBef>
            </a:pPr>
            <a:r>
              <a:rPr sz="3200" b="1" spc="-5" dirty="0" smtClean="0">
                <a:solidFill>
                  <a:srgbClr val="C00000"/>
                </a:solidFill>
                <a:latin typeface="Calibri"/>
                <a:cs typeface="Calibri"/>
              </a:rPr>
              <a:t>-</a:t>
            </a:r>
            <a:r>
              <a:rPr lang="en-US" sz="3200" b="1" spc="-5" dirty="0" smtClean="0">
                <a:solidFill>
                  <a:srgbClr val="C00000"/>
                </a:solidFill>
                <a:latin typeface="Calibri"/>
                <a:cs typeface="Calibri"/>
              </a:rPr>
              <a:t>2- </a:t>
            </a:r>
            <a:r>
              <a:rPr sz="3200" b="1" spc="-5" dirty="0" smtClean="0">
                <a:solidFill>
                  <a:srgbClr val="C00000"/>
                </a:solidFill>
                <a:latin typeface="Calibri"/>
                <a:cs typeface="Calibri"/>
              </a:rPr>
              <a:t>Coaxial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Feed</a:t>
            </a:r>
            <a:r>
              <a:rPr sz="32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alibri"/>
                <a:cs typeface="Calibri"/>
              </a:rPr>
              <a:t>:-</a:t>
            </a:r>
            <a:endParaRPr sz="3200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  <a:spcBef>
                <a:spcPts val="840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Coaxial </a:t>
            </a:r>
            <a:r>
              <a:rPr sz="1800" spc="-15" dirty="0">
                <a:latin typeface="Calibri"/>
                <a:cs typeface="Calibri"/>
              </a:rPr>
              <a:t>feed </a:t>
            </a:r>
            <a:r>
              <a:rPr sz="1800" spc="-5" dirty="0">
                <a:latin typeface="Calibri"/>
                <a:cs typeface="Calibri"/>
              </a:rPr>
              <a:t>or </a:t>
            </a:r>
            <a:r>
              <a:rPr sz="1800" spc="-10" dirty="0">
                <a:latin typeface="Calibri"/>
                <a:cs typeface="Calibri"/>
              </a:rPr>
              <a:t>probe </a:t>
            </a:r>
            <a:r>
              <a:rPr sz="1800" spc="-15" dirty="0">
                <a:latin typeface="Calibri"/>
                <a:cs typeface="Calibri"/>
              </a:rPr>
              <a:t>feed </a:t>
            </a:r>
            <a:r>
              <a:rPr sz="1800" dirty="0">
                <a:latin typeface="Calibri"/>
                <a:cs typeface="Calibri"/>
              </a:rPr>
              <a:t>is a </a:t>
            </a:r>
            <a:r>
              <a:rPr sz="1800" spc="-5" dirty="0">
                <a:latin typeface="Calibri"/>
                <a:cs typeface="Calibri"/>
              </a:rPr>
              <a:t>very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common</a:t>
            </a:r>
            <a:endParaRPr sz="1800" dirty="0"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technique used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10" dirty="0">
                <a:latin typeface="Calibri"/>
                <a:cs typeface="Calibri"/>
              </a:rPr>
              <a:t>feeding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Microstrip</a:t>
            </a:r>
            <a:endParaRPr sz="1800" dirty="0"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patch</a:t>
            </a:r>
            <a:r>
              <a:rPr sz="1800" spc="-10" dirty="0">
                <a:latin typeface="Calibri"/>
                <a:cs typeface="Calibri"/>
              </a:rPr>
              <a:t> antennas.</a:t>
            </a:r>
            <a:endParaRPr sz="1800" dirty="0">
              <a:latin typeface="Calibri"/>
              <a:cs typeface="Calibri"/>
            </a:endParaRPr>
          </a:p>
          <a:p>
            <a:pPr algn="l" rtl="0"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566420" algn="l" rtl="0">
              <a:lnSpc>
                <a:spcPct val="100000"/>
              </a:lnSpc>
              <a:spcBef>
                <a:spcPts val="5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main </a:t>
            </a:r>
            <a:r>
              <a:rPr sz="1800" spc="-10" dirty="0">
                <a:latin typeface="Calibri"/>
                <a:cs typeface="Calibri"/>
              </a:rPr>
              <a:t>advantage </a:t>
            </a:r>
            <a:r>
              <a:rPr sz="1800" spc="-5" dirty="0">
                <a:latin typeface="Calibri"/>
                <a:cs typeface="Calibri"/>
              </a:rPr>
              <a:t>of this </a:t>
            </a:r>
            <a:r>
              <a:rPr sz="1800" dirty="0">
                <a:latin typeface="Calibri"/>
                <a:cs typeface="Calibri"/>
              </a:rPr>
              <a:t>type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feeding  </a:t>
            </a:r>
            <a:r>
              <a:rPr sz="1800" spc="-5" dirty="0">
                <a:latin typeface="Calibri"/>
                <a:cs typeface="Calibri"/>
              </a:rPr>
              <a:t>scheme is that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feed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can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be placed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at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any 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desired location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inside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patch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order to  match </a:t>
            </a:r>
            <a:r>
              <a:rPr sz="1800" spc="-5" dirty="0">
                <a:latin typeface="Calibri"/>
                <a:cs typeface="Calibri"/>
              </a:rPr>
              <a:t>with its </a:t>
            </a:r>
            <a:r>
              <a:rPr sz="1800" dirty="0">
                <a:latin typeface="Calibri"/>
                <a:cs typeface="Calibri"/>
              </a:rPr>
              <a:t>input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impedance.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837815"/>
            <a:ext cx="41992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This </a:t>
            </a:r>
            <a:r>
              <a:rPr sz="1800" spc="-15" dirty="0">
                <a:latin typeface="Calibri"/>
                <a:cs typeface="Calibri"/>
              </a:rPr>
              <a:t>feed </a:t>
            </a:r>
            <a:r>
              <a:rPr sz="1800" spc="-5" dirty="0">
                <a:latin typeface="Calibri"/>
                <a:cs typeface="Calibri"/>
              </a:rPr>
              <a:t>method is 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easy to </a:t>
            </a:r>
            <a:r>
              <a:rPr sz="1800" spc="-15" dirty="0">
                <a:solidFill>
                  <a:srgbClr val="006FC0"/>
                </a:solidFill>
                <a:latin typeface="Calibri"/>
                <a:cs typeface="Calibri"/>
              </a:rPr>
              <a:t>fabricate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has  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low 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spurious</a:t>
            </a:r>
            <a:r>
              <a:rPr sz="18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radiation.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3447415"/>
            <a:ext cx="8598535" cy="3200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288155" algn="l" rtl="0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spc="-30" dirty="0">
                <a:latin typeface="Calibri"/>
                <a:cs typeface="Calibri"/>
              </a:rPr>
              <a:t>However, </a:t>
            </a:r>
            <a:r>
              <a:rPr sz="1800" spc="-5" dirty="0">
                <a:latin typeface="Calibri"/>
                <a:cs typeface="Calibri"/>
              </a:rPr>
              <a:t>its major </a:t>
            </a:r>
            <a:r>
              <a:rPr sz="1800" spc="-10" dirty="0">
                <a:latin typeface="Calibri"/>
                <a:cs typeface="Calibri"/>
              </a:rPr>
              <a:t>disadvantage </a:t>
            </a:r>
            <a:r>
              <a:rPr sz="1800" spc="-5" dirty="0">
                <a:latin typeface="Calibri"/>
                <a:cs typeface="Calibri"/>
              </a:rPr>
              <a:t>is that it  Coaxial </a:t>
            </a:r>
            <a:r>
              <a:rPr sz="1800" spc="-10" dirty="0">
                <a:latin typeface="Calibri"/>
                <a:cs typeface="Calibri"/>
              </a:rPr>
              <a:t>Ground </a:t>
            </a:r>
            <a:r>
              <a:rPr sz="1800" spc="-5" dirty="0">
                <a:latin typeface="Calibri"/>
                <a:cs typeface="Calibri"/>
              </a:rPr>
              <a:t>Plane Connector </a:t>
            </a:r>
            <a:r>
              <a:rPr sz="1800" spc="-15" dirty="0">
                <a:latin typeface="Calibri"/>
                <a:cs typeface="Calibri"/>
              </a:rPr>
              <a:t>Substrate  </a:t>
            </a:r>
            <a:r>
              <a:rPr sz="1800" spc="-20" dirty="0">
                <a:latin typeface="Calibri"/>
                <a:cs typeface="Calibri"/>
              </a:rPr>
              <a:t>Patch </a:t>
            </a:r>
            <a:r>
              <a:rPr sz="1800" spc="-10" dirty="0">
                <a:latin typeface="Calibri"/>
                <a:cs typeface="Calibri"/>
              </a:rPr>
              <a:t>provides narrow </a:t>
            </a:r>
            <a:r>
              <a:rPr sz="1800" spc="-5" dirty="0">
                <a:latin typeface="Calibri"/>
                <a:cs typeface="Calibri"/>
              </a:rPr>
              <a:t>bandwidth </a:t>
            </a:r>
            <a:r>
              <a:rPr sz="1800" dirty="0">
                <a:latin typeface="Calibri"/>
                <a:cs typeface="Calibri"/>
              </a:rPr>
              <a:t>and is  </a:t>
            </a:r>
            <a:r>
              <a:rPr sz="1800" spc="-10" dirty="0">
                <a:latin typeface="Calibri"/>
                <a:cs typeface="Calibri"/>
              </a:rPr>
              <a:t>difficult to </a:t>
            </a:r>
            <a:r>
              <a:rPr sz="1800" dirty="0">
                <a:latin typeface="Calibri"/>
                <a:cs typeface="Calibri"/>
              </a:rPr>
              <a:t>model </a:t>
            </a:r>
            <a:r>
              <a:rPr sz="1800" spc="-5" dirty="0">
                <a:latin typeface="Calibri"/>
                <a:cs typeface="Calibri"/>
              </a:rPr>
              <a:t>since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hole has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be drilled  in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substrate </a:t>
            </a:r>
            <a:r>
              <a:rPr sz="1800" dirty="0">
                <a:latin typeface="Calibri"/>
                <a:cs typeface="Calibri"/>
              </a:rPr>
              <a:t>. and the </a:t>
            </a:r>
            <a:r>
              <a:rPr sz="1800" spc="-10" dirty="0">
                <a:latin typeface="Calibri"/>
                <a:cs typeface="Calibri"/>
              </a:rPr>
              <a:t>connector protrudes  </a:t>
            </a:r>
            <a:r>
              <a:rPr sz="1800" spc="-5" dirty="0">
                <a:latin typeface="Calibri"/>
                <a:cs typeface="Calibri"/>
              </a:rPr>
              <a:t>outside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ground </a:t>
            </a:r>
            <a:r>
              <a:rPr sz="1800" dirty="0">
                <a:latin typeface="Calibri"/>
                <a:cs typeface="Calibri"/>
              </a:rPr>
              <a:t>plane, thus </a:t>
            </a:r>
            <a:r>
              <a:rPr sz="1800" spc="-5" dirty="0">
                <a:latin typeface="Calibri"/>
                <a:cs typeface="Calibri"/>
              </a:rPr>
              <a:t>not making </a:t>
            </a:r>
            <a:r>
              <a:rPr sz="1800" dirty="0">
                <a:latin typeface="Calibri"/>
                <a:cs typeface="Calibri"/>
              </a:rPr>
              <a:t>it  </a:t>
            </a:r>
            <a:r>
              <a:rPr sz="1800" spc="-10" dirty="0">
                <a:latin typeface="Calibri"/>
                <a:cs typeface="Calibri"/>
              </a:rPr>
              <a:t>completely </a:t>
            </a:r>
            <a:r>
              <a:rPr sz="1800" spc="-5" dirty="0">
                <a:latin typeface="Calibri"/>
                <a:cs typeface="Calibri"/>
              </a:rPr>
              <a:t>planar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10" dirty="0">
                <a:latin typeface="Calibri"/>
                <a:cs typeface="Calibri"/>
              </a:rPr>
              <a:t>thick </a:t>
            </a:r>
            <a:r>
              <a:rPr sz="1800" spc="-15" dirty="0">
                <a:latin typeface="Calibri"/>
                <a:cs typeface="Calibri"/>
              </a:rPr>
              <a:t>substrates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.</a:t>
            </a:r>
          </a:p>
          <a:p>
            <a:pPr algn="l" rtl="0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3518535" marR="5080" algn="l" rtl="0">
              <a:lnSpc>
                <a:spcPct val="100000"/>
              </a:lnSpc>
              <a:spcBef>
                <a:spcPts val="1145"/>
              </a:spcBef>
            </a:pPr>
            <a:r>
              <a:rPr sz="1800" b="1" spc="-10" dirty="0">
                <a:latin typeface="Calibri"/>
                <a:cs typeface="Calibri"/>
              </a:rPr>
              <a:t>Probe </a:t>
            </a:r>
            <a:r>
              <a:rPr sz="1800" b="1" spc="-15" dirty="0">
                <a:latin typeface="Calibri"/>
                <a:cs typeface="Calibri"/>
              </a:rPr>
              <a:t>fed </a:t>
            </a:r>
            <a:r>
              <a:rPr sz="1800" b="1" spc="-5" dirty="0">
                <a:latin typeface="Calibri"/>
                <a:cs typeface="Calibri"/>
              </a:rPr>
              <a:t>Rectangular </a:t>
            </a:r>
            <a:r>
              <a:rPr sz="1800" b="1" spc="-10" dirty="0">
                <a:latin typeface="Calibri"/>
                <a:cs typeface="Calibri"/>
              </a:rPr>
              <a:t>Microstrip </a:t>
            </a:r>
            <a:r>
              <a:rPr sz="1800" b="1" spc="-20" dirty="0">
                <a:latin typeface="Calibri"/>
                <a:cs typeface="Calibri"/>
              </a:rPr>
              <a:t>Patch </a:t>
            </a:r>
            <a:r>
              <a:rPr sz="1800" b="1" spc="-5" dirty="0">
                <a:latin typeface="Calibri"/>
                <a:cs typeface="Calibri"/>
              </a:rPr>
              <a:t>Antenna </a:t>
            </a:r>
            <a:r>
              <a:rPr sz="1800" b="1" spc="-10" dirty="0">
                <a:latin typeface="Calibri"/>
                <a:cs typeface="Calibri"/>
              </a:rPr>
              <a:t>from  </a:t>
            </a:r>
            <a:r>
              <a:rPr sz="1800" b="1" dirty="0">
                <a:latin typeface="Calibri"/>
                <a:cs typeface="Calibri"/>
              </a:rPr>
              <a:t>side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view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69230" y="143435"/>
            <a:ext cx="4346175" cy="2294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7780"/>
            <a:ext cx="4799965" cy="269048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sz="3200" b="1" spc="-5" dirty="0" smtClean="0">
                <a:solidFill>
                  <a:srgbClr val="C00000"/>
                </a:solidFill>
                <a:latin typeface="Calibri"/>
                <a:cs typeface="Calibri"/>
              </a:rPr>
              <a:t>3-</a:t>
            </a:r>
            <a:r>
              <a:rPr lang="en-US" sz="3200" b="1" spc="-5" dirty="0" smtClean="0">
                <a:solidFill>
                  <a:srgbClr val="C00000"/>
                </a:solidFill>
                <a:latin typeface="Calibri"/>
                <a:cs typeface="Calibri"/>
              </a:rPr>
              <a:t>-</a:t>
            </a:r>
            <a:r>
              <a:rPr sz="3200" b="1" spc="-5" dirty="0" smtClean="0">
                <a:solidFill>
                  <a:srgbClr val="C00000"/>
                </a:solidFill>
                <a:latin typeface="Calibri"/>
                <a:cs typeface="Calibri"/>
              </a:rPr>
              <a:t>Aperture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Coupled</a:t>
            </a:r>
            <a:r>
              <a:rPr sz="32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C00000"/>
                </a:solidFill>
                <a:latin typeface="Calibri"/>
                <a:cs typeface="Calibri"/>
              </a:rPr>
              <a:t>Feed</a:t>
            </a:r>
            <a:endParaRPr sz="3200" dirty="0">
              <a:solidFill>
                <a:srgbClr val="C00000"/>
              </a:solidFill>
              <a:latin typeface="Calibri"/>
              <a:cs typeface="Calibri"/>
            </a:endParaRPr>
          </a:p>
          <a:p>
            <a:pPr algn="l" rtl="0"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5080" algn="l" rtl="0">
              <a:lnSpc>
                <a:spcPct val="100000"/>
              </a:lnSpc>
              <a:spcBef>
                <a:spcPts val="5"/>
              </a:spcBef>
              <a:buSzPct val="94444"/>
              <a:buFont typeface="Wingdings"/>
              <a:buChar char=""/>
              <a:tabLst>
                <a:tab pos="195580" algn="l"/>
              </a:tabLst>
            </a:pP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this </a:t>
            </a:r>
            <a:r>
              <a:rPr sz="1800" dirty="0">
                <a:latin typeface="Calibri"/>
                <a:cs typeface="Calibri"/>
              </a:rPr>
              <a:t>type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feed </a:t>
            </a:r>
            <a:r>
              <a:rPr sz="1800" spc="-5" dirty="0">
                <a:latin typeface="Calibri"/>
                <a:cs typeface="Calibri"/>
              </a:rPr>
              <a:t>technique,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radiating patch  </a:t>
            </a:r>
            <a:r>
              <a:rPr sz="1800" dirty="0">
                <a:latin typeface="Calibri"/>
                <a:cs typeface="Calibri"/>
              </a:rPr>
              <a:t>and the </a:t>
            </a:r>
            <a:r>
              <a:rPr sz="1800" spc="-10" dirty="0" err="1">
                <a:latin typeface="Calibri"/>
                <a:cs typeface="Calibri"/>
              </a:rPr>
              <a:t>microstrip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feed </a:t>
            </a:r>
            <a:r>
              <a:rPr sz="1800" spc="-5" dirty="0">
                <a:latin typeface="Calibri"/>
                <a:cs typeface="Calibri"/>
              </a:rPr>
              <a:t>line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15" dirty="0">
                <a:latin typeface="Calibri"/>
                <a:cs typeface="Calibri"/>
              </a:rPr>
              <a:t>separated </a:t>
            </a:r>
            <a:r>
              <a:rPr sz="1800" spc="-5" dirty="0">
                <a:latin typeface="Calibri"/>
                <a:cs typeface="Calibri"/>
              </a:rPr>
              <a:t>by </a:t>
            </a:r>
            <a:r>
              <a:rPr sz="1800" b="1" dirty="0">
                <a:latin typeface="Calibri"/>
                <a:cs typeface="Calibri"/>
              </a:rPr>
              <a:t>the  </a:t>
            </a:r>
            <a:r>
              <a:rPr sz="1800" b="1" spc="-10" dirty="0">
                <a:latin typeface="Calibri"/>
                <a:cs typeface="Calibri"/>
              </a:rPr>
              <a:t>ground </a:t>
            </a:r>
            <a:r>
              <a:rPr sz="1800" b="1" dirty="0">
                <a:latin typeface="Calibri"/>
                <a:cs typeface="Calibri"/>
              </a:rPr>
              <a:t>plane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.</a:t>
            </a:r>
          </a:p>
          <a:p>
            <a:pPr algn="l" rtl="0"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699770" algn="l" rtl="0">
              <a:lnSpc>
                <a:spcPct val="100000"/>
              </a:lnSpc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5" dirty="0">
                <a:latin typeface="Calibri"/>
                <a:cs typeface="Calibri"/>
              </a:rPr>
              <a:t>Coupling between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patch </a:t>
            </a:r>
            <a:r>
              <a:rPr sz="1800" dirty="0">
                <a:latin typeface="Calibri"/>
                <a:cs typeface="Calibri"/>
              </a:rPr>
              <a:t>and the </a:t>
            </a:r>
            <a:r>
              <a:rPr sz="1800" spc="-10" dirty="0">
                <a:latin typeface="Calibri"/>
                <a:cs typeface="Calibri"/>
              </a:rPr>
              <a:t>feed  </a:t>
            </a:r>
            <a:r>
              <a:rPr sz="1800" spc="-5" dirty="0">
                <a:latin typeface="Calibri"/>
                <a:cs typeface="Calibri"/>
              </a:rPr>
              <a:t>line </a:t>
            </a:r>
            <a:r>
              <a:rPr sz="1800" dirty="0">
                <a:latin typeface="Calibri"/>
                <a:cs typeface="Calibri"/>
              </a:rPr>
              <a:t>is made </a:t>
            </a:r>
            <a:r>
              <a:rPr sz="1800" spc="-10" dirty="0">
                <a:latin typeface="Calibri"/>
                <a:cs typeface="Calibri"/>
              </a:rPr>
              <a:t>through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slot or an </a:t>
            </a:r>
            <a:r>
              <a:rPr sz="1800" spc="-10" dirty="0">
                <a:latin typeface="Calibri"/>
                <a:cs typeface="Calibri"/>
              </a:rPr>
              <a:t>aperture </a:t>
            </a:r>
            <a:r>
              <a:rPr sz="1800" dirty="0">
                <a:latin typeface="Calibri"/>
                <a:cs typeface="Calibri"/>
              </a:rPr>
              <a:t>in  the </a:t>
            </a:r>
            <a:r>
              <a:rPr sz="1800" spc="-10" dirty="0">
                <a:latin typeface="Calibri"/>
                <a:cs typeface="Calibri"/>
              </a:rPr>
              <a:t>ground </a:t>
            </a:r>
            <a:r>
              <a:rPr sz="1800" spc="-5" dirty="0">
                <a:latin typeface="Calibri"/>
                <a:cs typeface="Calibri"/>
              </a:rPr>
              <a:t>plane.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70828" y="2609215"/>
            <a:ext cx="2169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Aperture-coupled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feed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2908935"/>
            <a:ext cx="54673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 rtl="0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coupling aperture </a:t>
            </a:r>
            <a:r>
              <a:rPr sz="1800" spc="-5" dirty="0">
                <a:latin typeface="Calibri"/>
                <a:cs typeface="Calibri"/>
              </a:rPr>
              <a:t>is usually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centered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under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the 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patch</a:t>
            </a:r>
            <a:r>
              <a:rPr sz="1800" spc="-10" dirty="0">
                <a:latin typeface="Calibri"/>
                <a:cs typeface="Calibri"/>
              </a:rPr>
              <a:t>, </a:t>
            </a:r>
            <a:r>
              <a:rPr sz="1800" dirty="0">
                <a:latin typeface="Calibri"/>
                <a:cs typeface="Calibri"/>
              </a:rPr>
              <a:t>leading </a:t>
            </a:r>
            <a:r>
              <a:rPr sz="1800" spc="-10" dirty="0">
                <a:latin typeface="Calibri"/>
                <a:cs typeface="Calibri"/>
              </a:rPr>
              <a:t>to lower cross polarization </a:t>
            </a:r>
            <a:r>
              <a:rPr sz="1800" spc="-5" dirty="0">
                <a:latin typeface="Calibri"/>
                <a:cs typeface="Calibri"/>
              </a:rPr>
              <a:t>due </a:t>
            </a:r>
            <a:r>
              <a:rPr sz="1800" spc="-10" dirty="0">
                <a:latin typeface="Calibri"/>
                <a:cs typeface="Calibri"/>
              </a:rPr>
              <a:t>to symmetry 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configuration.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887152"/>
            <a:ext cx="8601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 rtl="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The amount of </a:t>
            </a:r>
            <a:r>
              <a:rPr sz="1800" spc="-10" dirty="0">
                <a:latin typeface="Calibri"/>
                <a:cs typeface="Calibri"/>
              </a:rPr>
              <a:t>coupling from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feed </a:t>
            </a:r>
            <a:r>
              <a:rPr sz="1800" spc="-5" dirty="0">
                <a:latin typeface="Calibri"/>
                <a:cs typeface="Calibri"/>
              </a:rPr>
              <a:t>line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patch </a:t>
            </a:r>
            <a:r>
              <a:rPr sz="1800" spc="-5" dirty="0">
                <a:latin typeface="Calibri"/>
                <a:cs typeface="Calibri"/>
              </a:rPr>
              <a:t>is determined by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b="1" dirty="0">
                <a:latin typeface="Calibri"/>
                <a:cs typeface="Calibri"/>
              </a:rPr>
              <a:t>shape, </a:t>
            </a:r>
            <a:r>
              <a:rPr sz="1800" b="1" spc="-10" dirty="0">
                <a:latin typeface="Calibri"/>
                <a:cs typeface="Calibri"/>
              </a:rPr>
              <a:t>size </a:t>
            </a:r>
            <a:r>
              <a:rPr sz="1800" b="1" dirty="0">
                <a:latin typeface="Calibri"/>
                <a:cs typeface="Calibri"/>
              </a:rPr>
              <a:t>and  </a:t>
            </a:r>
            <a:r>
              <a:rPr sz="1800" b="1" spc="-5" dirty="0">
                <a:latin typeface="Calibri"/>
                <a:cs typeface="Calibri"/>
              </a:rPr>
              <a:t>location </a:t>
            </a:r>
            <a:r>
              <a:rPr sz="1800" b="1" dirty="0">
                <a:latin typeface="Calibri"/>
                <a:cs typeface="Calibri"/>
              </a:rPr>
              <a:t>of the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aperture.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76800" y="42722"/>
            <a:ext cx="3810000" cy="2410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7780"/>
            <a:ext cx="4483735" cy="50526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0" dirty="0" smtClean="0">
                <a:solidFill>
                  <a:srgbClr val="C00000"/>
                </a:solidFill>
                <a:latin typeface="Calibri"/>
                <a:cs typeface="Calibri"/>
              </a:rPr>
              <a:t>4-</a:t>
            </a:r>
            <a:r>
              <a:rPr lang="en-US" sz="3200" b="1" spc="-10" dirty="0" smtClean="0">
                <a:solidFill>
                  <a:srgbClr val="C00000"/>
                </a:solidFill>
                <a:latin typeface="Calibri"/>
                <a:cs typeface="Calibri"/>
              </a:rPr>
              <a:t>-</a:t>
            </a:r>
            <a:r>
              <a:rPr sz="3200" b="1" spc="-10" dirty="0" smtClean="0">
                <a:solidFill>
                  <a:srgbClr val="C00000"/>
                </a:solidFill>
                <a:latin typeface="Calibri"/>
                <a:cs typeface="Calibri"/>
              </a:rPr>
              <a:t>Proximity </a:t>
            </a: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Coupled</a:t>
            </a:r>
            <a:r>
              <a:rPr sz="3200" b="1" spc="-1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Feed</a:t>
            </a:r>
            <a:endParaRPr sz="320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770634"/>
            <a:ext cx="8967470" cy="4937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00855" algn="l" rtl="0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spc="-5" dirty="0">
                <a:latin typeface="Calibri"/>
                <a:cs typeface="Calibri"/>
              </a:rPr>
              <a:t>This </a:t>
            </a:r>
            <a:r>
              <a:rPr sz="1800" dirty="0">
                <a:latin typeface="Calibri"/>
                <a:cs typeface="Calibri"/>
              </a:rPr>
              <a:t>type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feed </a:t>
            </a:r>
            <a:r>
              <a:rPr sz="1800" spc="-5" dirty="0">
                <a:latin typeface="Calibri"/>
                <a:cs typeface="Calibri"/>
              </a:rPr>
              <a:t>technique is also </a:t>
            </a:r>
            <a:r>
              <a:rPr sz="1800" spc="-10" dirty="0">
                <a:latin typeface="Calibri"/>
                <a:cs typeface="Calibri"/>
              </a:rPr>
              <a:t>called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0" dirty="0">
                <a:latin typeface="Calibri"/>
                <a:cs typeface="Calibri"/>
              </a:rPr>
              <a:t>“</a:t>
            </a:r>
            <a:r>
              <a:rPr sz="1800" b="1" spc="0" dirty="0">
                <a:latin typeface="Calibri"/>
                <a:cs typeface="Calibri"/>
              </a:rPr>
              <a:t>the  </a:t>
            </a:r>
            <a:r>
              <a:rPr sz="1800" b="1" spc="-5" dirty="0">
                <a:latin typeface="Calibri"/>
                <a:cs typeface="Calibri"/>
              </a:rPr>
              <a:t>electromagnetic coupling scheme</a:t>
            </a:r>
            <a:r>
              <a:rPr sz="1800" spc="-5" dirty="0">
                <a:latin typeface="Calibri"/>
                <a:cs typeface="Calibri"/>
              </a:rPr>
              <a:t>”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.</a:t>
            </a:r>
          </a:p>
          <a:p>
            <a:pPr algn="l" rtl="0"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1950" dirty="0">
              <a:latin typeface="Times New Roman"/>
              <a:cs typeface="Times New Roman"/>
            </a:endParaRPr>
          </a:p>
          <a:p>
            <a:pPr marL="6109335" algn="l" rtl="0">
              <a:lnSpc>
                <a:spcPct val="100000"/>
              </a:lnSpc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Proximity-coupled</a:t>
            </a:r>
            <a:r>
              <a:rPr sz="1800" b="1" spc="-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Feed</a:t>
            </a:r>
            <a:endParaRPr sz="1800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marR="156210" algn="l" rtl="0">
              <a:lnSpc>
                <a:spcPct val="100000"/>
              </a:lnSpc>
              <a:spcBef>
                <a:spcPts val="1440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b="1" spc="-25" dirty="0">
                <a:latin typeface="Calibri"/>
                <a:cs typeface="Calibri"/>
              </a:rPr>
              <a:t>Two </a:t>
            </a:r>
            <a:r>
              <a:rPr sz="1800" b="1" spc="-5" dirty="0">
                <a:latin typeface="Calibri"/>
                <a:cs typeface="Calibri"/>
              </a:rPr>
              <a:t>dielectric </a:t>
            </a:r>
            <a:r>
              <a:rPr sz="1800" b="1" spc="-15" dirty="0">
                <a:latin typeface="Calibri"/>
                <a:cs typeface="Calibri"/>
              </a:rPr>
              <a:t>substrates </a:t>
            </a:r>
            <a:r>
              <a:rPr sz="1800" b="1" spc="-10" dirty="0">
                <a:latin typeface="Calibri"/>
                <a:cs typeface="Calibri"/>
              </a:rPr>
              <a:t>are </a:t>
            </a:r>
            <a:r>
              <a:rPr sz="1800" b="1" dirty="0">
                <a:latin typeface="Calibri"/>
                <a:cs typeface="Calibri"/>
              </a:rPr>
              <a:t>used </a:t>
            </a:r>
            <a:r>
              <a:rPr sz="1800" b="1" spc="-5" dirty="0">
                <a:latin typeface="Calibri"/>
                <a:cs typeface="Calibri"/>
              </a:rPr>
              <a:t>such that </a:t>
            </a:r>
            <a:r>
              <a:rPr sz="1800" b="1" dirty="0">
                <a:latin typeface="Calibri"/>
                <a:cs typeface="Calibri"/>
              </a:rPr>
              <a:t>the </a:t>
            </a:r>
            <a:r>
              <a:rPr sz="1800" b="1" spc="-15" dirty="0">
                <a:latin typeface="Calibri"/>
                <a:cs typeface="Calibri"/>
              </a:rPr>
              <a:t>feed </a:t>
            </a:r>
            <a:r>
              <a:rPr sz="1800" b="1" dirty="0">
                <a:latin typeface="Calibri"/>
                <a:cs typeface="Calibri"/>
              </a:rPr>
              <a:t>line </a:t>
            </a:r>
            <a:r>
              <a:rPr sz="1800" spc="-5" dirty="0">
                <a:latin typeface="Calibri"/>
                <a:cs typeface="Calibri"/>
              </a:rPr>
              <a:t>is between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two </a:t>
            </a:r>
            <a:r>
              <a:rPr sz="1800" spc="-15" dirty="0">
                <a:latin typeface="Calibri"/>
                <a:cs typeface="Calibri"/>
              </a:rPr>
              <a:t>substrates </a:t>
            </a:r>
            <a:r>
              <a:rPr sz="1800" dirty="0">
                <a:latin typeface="Calibri"/>
                <a:cs typeface="Calibri"/>
              </a:rPr>
              <a:t>and  the </a:t>
            </a:r>
            <a:r>
              <a:rPr sz="1800" spc="-10" dirty="0">
                <a:latin typeface="Calibri"/>
                <a:cs typeface="Calibri"/>
              </a:rPr>
              <a:t>radiating </a:t>
            </a:r>
            <a:r>
              <a:rPr sz="1800" spc="-15" dirty="0">
                <a:latin typeface="Calibri"/>
                <a:cs typeface="Calibri"/>
              </a:rPr>
              <a:t>patch </a:t>
            </a:r>
            <a:r>
              <a:rPr sz="1800" spc="-5" dirty="0">
                <a:latin typeface="Calibri"/>
                <a:cs typeface="Calibri"/>
              </a:rPr>
              <a:t>is on </a:t>
            </a:r>
            <a:r>
              <a:rPr sz="1800" spc="-10" dirty="0">
                <a:latin typeface="Calibri"/>
                <a:cs typeface="Calibri"/>
              </a:rPr>
              <a:t>top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upper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substrate.</a:t>
            </a:r>
            <a:endParaRPr sz="1800" dirty="0">
              <a:latin typeface="Calibri"/>
              <a:cs typeface="Calibri"/>
            </a:endParaRPr>
          </a:p>
          <a:p>
            <a:pPr marL="12700" marR="360045" algn="l" rtl="0">
              <a:lnSpc>
                <a:spcPct val="100000"/>
              </a:lnSpc>
              <a:spcBef>
                <a:spcPts val="1080"/>
              </a:spcBef>
              <a:buSzPct val="94444"/>
              <a:buFont typeface="Wingdings"/>
              <a:buChar char=""/>
              <a:tabLst>
                <a:tab pos="195580" algn="l"/>
              </a:tabLst>
            </a:pPr>
            <a:r>
              <a:rPr sz="1800" spc="-5" dirty="0">
                <a:latin typeface="Calibri"/>
                <a:cs typeface="Calibri"/>
              </a:rPr>
              <a:t>The main </a:t>
            </a:r>
            <a:r>
              <a:rPr sz="1800" spc="-10" dirty="0">
                <a:latin typeface="Calibri"/>
                <a:cs typeface="Calibri"/>
              </a:rPr>
              <a:t>advantage </a:t>
            </a:r>
            <a:r>
              <a:rPr sz="1800" spc="-5" dirty="0">
                <a:latin typeface="Calibri"/>
                <a:cs typeface="Calibri"/>
              </a:rPr>
              <a:t>of this </a:t>
            </a:r>
            <a:r>
              <a:rPr sz="1800" spc="-15" dirty="0">
                <a:latin typeface="Calibri"/>
                <a:cs typeface="Calibri"/>
              </a:rPr>
              <a:t>feed </a:t>
            </a:r>
            <a:r>
              <a:rPr sz="1800" spc="-5" dirty="0">
                <a:latin typeface="Calibri"/>
                <a:cs typeface="Calibri"/>
              </a:rPr>
              <a:t>technique is that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it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eliminates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spurious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feed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radiation </a:t>
            </a:r>
            <a:r>
              <a:rPr sz="1800" spc="-5" dirty="0">
                <a:latin typeface="Calibri"/>
                <a:cs typeface="Calibri"/>
              </a:rPr>
              <a:t>and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provides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very high bandwidth </a:t>
            </a:r>
            <a:r>
              <a:rPr sz="1800" spc="-5" dirty="0">
                <a:latin typeface="Calibri"/>
                <a:cs typeface="Calibri"/>
              </a:rPr>
              <a:t>due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overall increase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 the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thickness of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sz="1800" u="heavy" spc="-10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microstrip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patch 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antenna</a:t>
            </a:r>
            <a:r>
              <a:rPr sz="1800" spc="-1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  <a:spcBef>
                <a:spcPts val="720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spc="-5" dirty="0">
                <a:latin typeface="Calibri"/>
                <a:cs typeface="Calibri"/>
              </a:rPr>
              <a:t>This scheme also </a:t>
            </a:r>
            <a:r>
              <a:rPr sz="1800" spc="-10" dirty="0">
                <a:latin typeface="Calibri"/>
                <a:cs typeface="Calibri"/>
              </a:rPr>
              <a:t>provides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choices between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two 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different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dielectric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media</a:t>
            </a:r>
            <a:r>
              <a:rPr sz="1800" dirty="0">
                <a:latin typeface="Calibri"/>
                <a:cs typeface="Calibri"/>
              </a:rPr>
              <a:t>, </a:t>
            </a:r>
            <a:r>
              <a:rPr sz="1800" b="1" dirty="0">
                <a:latin typeface="Calibri"/>
                <a:cs typeface="Calibri"/>
              </a:rPr>
              <a:t>one </a:t>
            </a:r>
            <a:r>
              <a:rPr sz="1800" b="1" spc="-10" dirty="0">
                <a:latin typeface="Calibri"/>
                <a:cs typeface="Calibri"/>
              </a:rPr>
              <a:t>for </a:t>
            </a:r>
            <a:r>
              <a:rPr sz="1800" b="1" dirty="0">
                <a:latin typeface="Calibri"/>
                <a:cs typeface="Calibri"/>
              </a:rPr>
              <a:t>the</a:t>
            </a:r>
            <a:r>
              <a:rPr sz="1800" b="1" spc="175" dirty="0"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patch</a:t>
            </a:r>
            <a:endParaRPr sz="1800" dirty="0"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and </a:t>
            </a:r>
            <a:r>
              <a:rPr sz="1800" b="1" dirty="0">
                <a:latin typeface="Calibri"/>
                <a:cs typeface="Calibri"/>
              </a:rPr>
              <a:t>one </a:t>
            </a:r>
            <a:r>
              <a:rPr sz="1800" b="1" spc="-10" dirty="0">
                <a:latin typeface="Calibri"/>
                <a:cs typeface="Calibri"/>
              </a:rPr>
              <a:t>for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feed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line </a:t>
            </a:r>
            <a:r>
              <a:rPr sz="1800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 </a:t>
            </a:r>
            <a:r>
              <a:rPr sz="1800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optimize </a:t>
            </a:r>
            <a:r>
              <a:rPr sz="1800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sz="1800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individual</a:t>
            </a:r>
            <a:r>
              <a:rPr sz="1800" i="1" u="heavy" spc="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performances.</a:t>
            </a:r>
            <a:endParaRPr sz="1800" dirty="0">
              <a:latin typeface="Calibri"/>
              <a:cs typeface="Calibri"/>
            </a:endParaRPr>
          </a:p>
          <a:p>
            <a:pPr marL="194945" indent="-182245" algn="l" rtl="0">
              <a:lnSpc>
                <a:spcPct val="100000"/>
              </a:lnSpc>
              <a:spcBef>
                <a:spcPts val="484"/>
              </a:spcBef>
              <a:buSzPct val="94444"/>
              <a:buFont typeface="Wingdings"/>
              <a:buChar char=""/>
              <a:tabLst>
                <a:tab pos="195580" algn="l"/>
              </a:tabLst>
            </a:pPr>
            <a:r>
              <a:rPr sz="1800" spc="-10" dirty="0">
                <a:latin typeface="Calibri"/>
                <a:cs typeface="Calibri"/>
              </a:rPr>
              <a:t>Matching can </a:t>
            </a:r>
            <a:r>
              <a:rPr sz="1800" spc="-5" dirty="0">
                <a:latin typeface="Calibri"/>
                <a:cs typeface="Calibri"/>
              </a:rPr>
              <a:t>be </a:t>
            </a:r>
            <a:r>
              <a:rPr sz="1800" spc="-10" dirty="0">
                <a:latin typeface="Calibri"/>
                <a:cs typeface="Calibri"/>
              </a:rPr>
              <a:t>achieved by </a:t>
            </a:r>
            <a:r>
              <a:rPr sz="1800" b="1" spc="-5" dirty="0">
                <a:latin typeface="Calibri"/>
                <a:cs typeface="Calibri"/>
              </a:rPr>
              <a:t>controlling </a:t>
            </a:r>
            <a:r>
              <a:rPr sz="1800" b="1" dirty="0">
                <a:latin typeface="Calibri"/>
                <a:cs typeface="Calibri"/>
              </a:rPr>
              <a:t>the </a:t>
            </a:r>
            <a:r>
              <a:rPr sz="1800" b="1" spc="-5" dirty="0">
                <a:latin typeface="Calibri"/>
                <a:cs typeface="Calibri"/>
              </a:rPr>
              <a:t>length </a:t>
            </a:r>
            <a:r>
              <a:rPr sz="1800" b="1" dirty="0"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800" spc="-15" dirty="0">
                <a:solidFill>
                  <a:srgbClr val="006FC0"/>
                </a:solidFill>
                <a:latin typeface="Calibri"/>
                <a:cs typeface="Calibri"/>
              </a:rPr>
              <a:t>feed 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line </a:t>
            </a:r>
            <a:r>
              <a:rPr sz="1800" spc="-5" dirty="0">
                <a:latin typeface="Calibri"/>
                <a:cs typeface="Calibri"/>
              </a:rPr>
              <a:t>and </a:t>
            </a:r>
            <a:r>
              <a:rPr sz="1800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width-to-line</a:t>
            </a:r>
            <a:r>
              <a:rPr sz="1800" spc="1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06FC0"/>
                </a:solidFill>
                <a:latin typeface="Calibri"/>
                <a:cs typeface="Calibri"/>
              </a:rPr>
              <a:t>ratio</a:t>
            </a:r>
            <a:endParaRPr sz="1800" dirty="0">
              <a:latin typeface="Calibri"/>
              <a:cs typeface="Calibri"/>
            </a:endParaRPr>
          </a:p>
          <a:p>
            <a:pPr marL="12700" algn="l" rtl="0">
              <a:lnSpc>
                <a:spcPts val="2100"/>
              </a:lnSpc>
            </a:pP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patch</a:t>
            </a:r>
            <a:r>
              <a:rPr sz="1800" spc="-1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2700" marR="381635" algn="l" rtl="0">
              <a:lnSpc>
                <a:spcPts val="2160"/>
              </a:lnSpc>
              <a:spcBef>
                <a:spcPts val="10"/>
              </a:spcBef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5" dirty="0">
                <a:latin typeface="Calibri"/>
                <a:cs typeface="Calibri"/>
              </a:rPr>
              <a:t>The major </a:t>
            </a:r>
            <a:r>
              <a:rPr sz="1800" spc="-10" dirty="0">
                <a:latin typeface="Calibri"/>
                <a:cs typeface="Calibri"/>
              </a:rPr>
              <a:t>disadvantage </a:t>
            </a:r>
            <a:r>
              <a:rPr sz="1800" spc="-5" dirty="0">
                <a:latin typeface="Calibri"/>
                <a:cs typeface="Calibri"/>
              </a:rPr>
              <a:t>of this </a:t>
            </a:r>
            <a:r>
              <a:rPr sz="1800" spc="-15" dirty="0">
                <a:latin typeface="Calibri"/>
                <a:cs typeface="Calibri"/>
              </a:rPr>
              <a:t>feed </a:t>
            </a:r>
            <a:r>
              <a:rPr sz="1800" spc="-5" dirty="0">
                <a:latin typeface="Calibri"/>
                <a:cs typeface="Calibri"/>
              </a:rPr>
              <a:t>scheme </a:t>
            </a:r>
            <a:r>
              <a:rPr sz="1800" dirty="0">
                <a:latin typeface="Calibri"/>
                <a:cs typeface="Calibri"/>
              </a:rPr>
              <a:t>is </a:t>
            </a:r>
            <a:r>
              <a:rPr sz="1800" spc="-5" dirty="0">
                <a:latin typeface="Calibri"/>
                <a:cs typeface="Calibri"/>
              </a:rPr>
              <a:t>that it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is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difficult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to fabricate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because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of the 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two dielectric </a:t>
            </a:r>
            <a:r>
              <a:rPr sz="1800" b="1" spc="-20" dirty="0">
                <a:solidFill>
                  <a:srgbClr val="C00000"/>
                </a:solidFill>
                <a:latin typeface="Calibri"/>
                <a:cs typeface="Calibri"/>
              </a:rPr>
              <a:t>layers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which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need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proper</a:t>
            </a:r>
            <a:r>
              <a:rPr sz="1800" b="1" spc="-1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alignment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2700" algn="l" rtl="0">
              <a:lnSpc>
                <a:spcPts val="2090"/>
              </a:lnSpc>
              <a:buSzPct val="94444"/>
              <a:buFont typeface="Wingdings"/>
              <a:buChar char=""/>
              <a:tabLst>
                <a:tab pos="118110" algn="l"/>
              </a:tabLst>
            </a:pPr>
            <a:r>
              <a:rPr sz="1800" spc="-10" dirty="0">
                <a:latin typeface="Calibri"/>
                <a:cs typeface="Calibri"/>
              </a:rPr>
              <a:t>Also,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there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is an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increase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in the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overall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thickness of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1800" spc="1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antenna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Design Of Microstrip : 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6553200" cy="914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00388"/>
            <a:ext cx="2795589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8862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smtClean="0">
                <a:latin typeface="Arial" pitchFamily="34" charset="0"/>
                <a:cs typeface="Arial" pitchFamily="34" charset="0"/>
              </a:rPr>
              <a:t>Where  :</a:t>
            </a:r>
          </a:p>
          <a:p>
            <a:pPr algn="l" rtl="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l" rtl="0"/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4347865"/>
            <a:ext cx="6248400" cy="18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46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Design Of Microstrip :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6934200" cy="914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0"/>
            <a:ext cx="4953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43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Design Of Microstrip :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324600" cy="1066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81400"/>
            <a:ext cx="464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37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Design Of Microstrip : 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477000" cy="838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935392"/>
            <a:ext cx="4419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4487967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length  “ L “:</a:t>
            </a:r>
          </a:p>
          <a:p>
            <a:pPr algn="l" rtl="0"/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213" y="5184667"/>
            <a:ext cx="2396587" cy="68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52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76200"/>
            <a:ext cx="31242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Introdu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tion</a:t>
            </a:r>
            <a:endParaRPr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76967" y="2794959"/>
            <a:ext cx="3904287" cy="2746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780034"/>
            <a:ext cx="8808720" cy="5068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75640" algn="l" rtl="0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its most basic </a:t>
            </a:r>
            <a:r>
              <a:rPr sz="1800" spc="-10" dirty="0">
                <a:latin typeface="Calibri"/>
                <a:cs typeface="Calibri"/>
              </a:rPr>
              <a:t>form,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Microstrip </a:t>
            </a:r>
            <a:r>
              <a:rPr sz="1800" spc="-15" dirty="0">
                <a:latin typeface="Calibri"/>
                <a:cs typeface="Calibri"/>
              </a:rPr>
              <a:t>patch </a:t>
            </a:r>
            <a:r>
              <a:rPr sz="1800" spc="-10" dirty="0">
                <a:latin typeface="Calibri"/>
                <a:cs typeface="Calibri"/>
              </a:rPr>
              <a:t>antenna consists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radiating </a:t>
            </a:r>
            <a:r>
              <a:rPr sz="1800" spc="-15" dirty="0">
                <a:latin typeface="Calibri"/>
                <a:cs typeface="Calibri"/>
              </a:rPr>
              <a:t>patch </a:t>
            </a:r>
            <a:r>
              <a:rPr sz="1800" spc="-5" dirty="0">
                <a:latin typeface="Calibri"/>
                <a:cs typeface="Calibri"/>
              </a:rPr>
              <a:t>on one  side of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dielectric </a:t>
            </a:r>
            <a:r>
              <a:rPr sz="1800" spc="-15" dirty="0">
                <a:latin typeface="Calibri"/>
                <a:cs typeface="Calibri"/>
              </a:rPr>
              <a:t>substrate </a:t>
            </a:r>
            <a:r>
              <a:rPr sz="1800" spc="-5" dirty="0">
                <a:latin typeface="Calibri"/>
                <a:cs typeface="Calibri"/>
              </a:rPr>
              <a:t>which has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ground </a:t>
            </a:r>
            <a:r>
              <a:rPr sz="1800" spc="-5" dirty="0">
                <a:latin typeface="Calibri"/>
                <a:cs typeface="Calibri"/>
              </a:rPr>
              <a:t>plane on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other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side</a:t>
            </a:r>
            <a:endParaRPr sz="1800" dirty="0">
              <a:latin typeface="Calibri"/>
              <a:cs typeface="Calibri"/>
            </a:endParaRPr>
          </a:p>
          <a:p>
            <a:pPr algn="l" rtl="0"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950" dirty="0">
              <a:latin typeface="Times New Roman"/>
              <a:cs typeface="Times New Roman"/>
            </a:endParaRPr>
          </a:p>
          <a:p>
            <a:pPr marL="12700" marR="5080" algn="l" rtl="0">
              <a:lnSpc>
                <a:spcPct val="100000"/>
              </a:lnSpc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spc="-10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good </a:t>
            </a:r>
            <a:r>
              <a:rPr sz="1800" spc="-10" dirty="0">
                <a:latin typeface="Calibri"/>
                <a:cs typeface="Calibri"/>
              </a:rPr>
              <a:t>antenna performance,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thick dielectric </a:t>
            </a:r>
            <a:r>
              <a:rPr sz="1800" spc="-15" dirty="0">
                <a:latin typeface="Calibri"/>
                <a:cs typeface="Calibri"/>
              </a:rPr>
              <a:t>substrate </a:t>
            </a:r>
            <a:r>
              <a:rPr sz="1800" spc="-5" dirty="0">
                <a:latin typeface="Calibri"/>
                <a:cs typeface="Calibri"/>
              </a:rPr>
              <a:t>having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low </a:t>
            </a:r>
            <a:r>
              <a:rPr sz="1800" spc="-5" dirty="0">
                <a:latin typeface="Calibri"/>
                <a:cs typeface="Calibri"/>
              </a:rPr>
              <a:t>dielectric </a:t>
            </a:r>
            <a:r>
              <a:rPr sz="1800" spc="-15" dirty="0">
                <a:latin typeface="Calibri"/>
                <a:cs typeface="Calibri"/>
              </a:rPr>
              <a:t>constant </a:t>
            </a:r>
            <a:r>
              <a:rPr sz="1800" spc="-5" dirty="0">
                <a:latin typeface="Calibri"/>
                <a:cs typeface="Calibri"/>
              </a:rPr>
              <a:t>is  </a:t>
            </a:r>
            <a:r>
              <a:rPr sz="1800" spc="-10" dirty="0">
                <a:latin typeface="Calibri"/>
                <a:cs typeface="Calibri"/>
              </a:rPr>
              <a:t>desirable </a:t>
            </a:r>
            <a:r>
              <a:rPr sz="1800" spc="-5" dirty="0">
                <a:latin typeface="Calibri"/>
                <a:cs typeface="Calibri"/>
              </a:rPr>
              <a:t>since </a:t>
            </a:r>
            <a:r>
              <a:rPr sz="1800" dirty="0">
                <a:latin typeface="Calibri"/>
                <a:cs typeface="Calibri"/>
              </a:rPr>
              <a:t>this </a:t>
            </a:r>
            <a:r>
              <a:rPr sz="1800" spc="-10" dirty="0">
                <a:latin typeface="Calibri"/>
                <a:cs typeface="Calibri"/>
              </a:rPr>
              <a:t>provides </a:t>
            </a:r>
            <a:r>
              <a:rPr sz="1800" spc="-15" dirty="0">
                <a:latin typeface="Calibri"/>
                <a:cs typeface="Calibri"/>
              </a:rPr>
              <a:t>better </a:t>
            </a:r>
            <a:r>
              <a:rPr sz="1800" spc="-20" dirty="0">
                <a:latin typeface="Calibri"/>
                <a:cs typeface="Calibri"/>
              </a:rPr>
              <a:t>efficiency, </a:t>
            </a:r>
            <a:r>
              <a:rPr sz="1800" spc="-10" dirty="0">
                <a:latin typeface="Calibri"/>
                <a:cs typeface="Calibri"/>
              </a:rPr>
              <a:t>larger </a:t>
            </a:r>
            <a:r>
              <a:rPr sz="1800" spc="-5" dirty="0">
                <a:latin typeface="Calibri"/>
                <a:cs typeface="Calibri"/>
              </a:rPr>
              <a:t>bandwidth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5" dirty="0">
                <a:latin typeface="Calibri"/>
                <a:cs typeface="Calibri"/>
              </a:rPr>
              <a:t>better </a:t>
            </a:r>
            <a:r>
              <a:rPr sz="1800" spc="-10" dirty="0">
                <a:latin typeface="Calibri"/>
                <a:cs typeface="Calibri"/>
              </a:rPr>
              <a:t>radiation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.</a:t>
            </a:r>
          </a:p>
          <a:p>
            <a:pPr algn="l" rtl="0">
              <a:lnSpc>
                <a:spcPct val="100000"/>
              </a:lnSpc>
              <a:buFont typeface="Wingdings"/>
              <a:buChar char=""/>
            </a:pPr>
            <a:endParaRPr sz="1800" dirty="0">
              <a:latin typeface="Times New Roman"/>
              <a:cs typeface="Times New Roman"/>
            </a:endParaRPr>
          </a:p>
          <a:p>
            <a:pPr marL="355600" marR="4397375" indent="-342900" algn="l" rtl="0">
              <a:spcBef>
                <a:spcPts val="1475"/>
              </a:spcBef>
              <a:buSzPct val="94444"/>
              <a:buFont typeface="Wingdings"/>
              <a:buChar char=""/>
              <a:tabLst>
                <a:tab pos="354965" algn="l"/>
                <a:tab pos="355600" algn="l"/>
                <a:tab pos="675005" algn="l"/>
                <a:tab pos="1477010" algn="l"/>
                <a:tab pos="2162810" algn="l"/>
                <a:tab pos="3624579" algn="l"/>
                <a:tab pos="4033520" algn="l"/>
              </a:tabLst>
            </a:pPr>
            <a:r>
              <a:rPr sz="1800" dirty="0">
                <a:latin typeface="Times New Roman"/>
                <a:cs typeface="Times New Roman"/>
              </a:rPr>
              <a:t>In	ge</a:t>
            </a:r>
            <a:r>
              <a:rPr sz="1800" spc="-10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ar</a:t>
            </a:r>
            <a:r>
              <a:rPr sz="1800" spc="0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l	</a:t>
            </a:r>
            <a:r>
              <a:rPr sz="1800" spc="-5" dirty="0">
                <a:latin typeface="Times New Roman"/>
                <a:cs typeface="Times New Roman"/>
              </a:rPr>
              <a:t>M</a:t>
            </a:r>
            <a:r>
              <a:rPr sz="1800" spc="-20" dirty="0">
                <a:latin typeface="Times New Roman"/>
                <a:cs typeface="Times New Roman"/>
              </a:rPr>
              <a:t>i</a:t>
            </a: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ro	strip 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0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en</a:t>
            </a:r>
            <a:r>
              <a:rPr sz="1800" spc="-10" dirty="0">
                <a:latin typeface="Times New Roman"/>
                <a:cs typeface="Times New Roman"/>
              </a:rPr>
              <a:t>n</a:t>
            </a:r>
            <a:r>
              <a:rPr sz="1800" spc="-5" dirty="0">
                <a:latin typeface="Times New Roman"/>
                <a:cs typeface="Times New Roman"/>
              </a:rPr>
              <a:t>as</a:t>
            </a:r>
            <a:r>
              <a:rPr sz="1800" dirty="0">
                <a:latin typeface="Times New Roman"/>
                <a:cs typeface="Times New Roman"/>
              </a:rPr>
              <a:t>	are	a</a:t>
            </a:r>
            <a:r>
              <a:rPr sz="1800" spc="0" dirty="0">
                <a:latin typeface="Times New Roman"/>
                <a:cs typeface="Times New Roman"/>
              </a:rPr>
              <a:t>l</a:t>
            </a:r>
            <a:r>
              <a:rPr sz="1800" spc="-5" dirty="0">
                <a:latin typeface="Times New Roman"/>
                <a:cs typeface="Times New Roman"/>
              </a:rPr>
              <a:t>so  known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 smtClean="0">
                <a:latin typeface="Times New Roman"/>
                <a:cs typeface="Times New Roman"/>
              </a:rPr>
              <a:t>as</a:t>
            </a:r>
            <a:r>
              <a:rPr lang="en-US" sz="1800" spc="-5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“ </a:t>
            </a:r>
            <a:r>
              <a:rPr lang="en-US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PATCH ANTENNAS</a:t>
            </a:r>
            <a:r>
              <a:rPr lang="en-US" b="1" spc="-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”.</a:t>
            </a:r>
            <a:endParaRPr sz="18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295910" marR="5054600" indent="-283210" algn="l" rtl="0">
              <a:lnSpc>
                <a:spcPts val="2590"/>
              </a:lnSpc>
              <a:spcBef>
                <a:spcPts val="160"/>
              </a:spcBef>
              <a:buSzPct val="94444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5" dirty="0" smtClean="0">
                <a:latin typeface="Times New Roman"/>
                <a:cs typeface="Times New Roman"/>
              </a:rPr>
              <a:t>These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mostly </a:t>
            </a:r>
            <a:r>
              <a:rPr sz="1800" dirty="0">
                <a:latin typeface="Times New Roman"/>
                <a:cs typeface="Times New Roman"/>
              </a:rPr>
              <a:t>used at </a:t>
            </a:r>
            <a:r>
              <a:rPr sz="1800" spc="-5" dirty="0">
                <a:latin typeface="Times New Roman"/>
                <a:cs typeface="Times New Roman"/>
              </a:rPr>
              <a:t>microwave  frequencies.</a:t>
            </a:r>
            <a:endParaRPr sz="1800" dirty="0">
              <a:latin typeface="Times New Roman"/>
              <a:cs typeface="Times New Roman"/>
            </a:endParaRPr>
          </a:p>
          <a:p>
            <a:pPr marL="410209" indent="-397510" algn="l" rtl="0">
              <a:lnSpc>
                <a:spcPct val="100000"/>
              </a:lnSpc>
              <a:spcBef>
                <a:spcPts val="280"/>
              </a:spcBef>
              <a:buSzPct val="94444"/>
              <a:buFont typeface="Wingdings"/>
              <a:buChar char=""/>
              <a:tabLst>
                <a:tab pos="410209" algn="l"/>
                <a:tab pos="410845" algn="l"/>
              </a:tabLst>
            </a:pPr>
            <a:r>
              <a:rPr sz="1800" dirty="0">
                <a:latin typeface="Times New Roman"/>
                <a:cs typeface="Times New Roman"/>
              </a:rPr>
              <a:t>Because the </a:t>
            </a:r>
            <a:r>
              <a:rPr sz="1800" spc="-5" dirty="0">
                <a:latin typeface="Times New Roman"/>
                <a:cs typeface="Times New Roman"/>
              </a:rPr>
              <a:t>size </a:t>
            </a:r>
            <a:r>
              <a:rPr sz="1800" dirty="0">
                <a:latin typeface="Times New Roman"/>
                <a:cs typeface="Times New Roman"/>
              </a:rPr>
              <a:t>of the antenna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directly</a:t>
            </a:r>
          </a:p>
          <a:p>
            <a:pPr marL="355600" marR="4399915" indent="-113030" algn="l" rtl="0">
              <a:lnSpc>
                <a:spcPct val="100000"/>
              </a:lnSpc>
              <a:spcBef>
                <a:spcPts val="430"/>
              </a:spcBef>
              <a:tabLst>
                <a:tab pos="836930" algn="l"/>
                <a:tab pos="1370330" algn="l"/>
                <a:tab pos="2676525" algn="l"/>
                <a:tab pos="3093085" algn="l"/>
                <a:tab pos="3626485" algn="l"/>
              </a:tabLst>
            </a:pP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d	the	</a:t>
            </a:r>
            <a:r>
              <a:rPr sz="1800" spc="-25" dirty="0">
                <a:latin typeface="Times New Roman"/>
                <a:cs typeface="Times New Roman"/>
              </a:rPr>
              <a:t>w</a:t>
            </a:r>
            <a:r>
              <a:rPr sz="1800" dirty="0">
                <a:latin typeface="Times New Roman"/>
                <a:cs typeface="Times New Roman"/>
              </a:rPr>
              <a:t>av</a:t>
            </a:r>
            <a:r>
              <a:rPr sz="1800" spc="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l</a:t>
            </a:r>
            <a:r>
              <a:rPr sz="1800" spc="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n</a:t>
            </a:r>
            <a:r>
              <a:rPr sz="1800" spc="-15" dirty="0">
                <a:latin typeface="Times New Roman"/>
                <a:cs typeface="Times New Roman"/>
              </a:rPr>
              <a:t>g</a:t>
            </a:r>
            <a:r>
              <a:rPr sz="1800" dirty="0">
                <a:latin typeface="Times New Roman"/>
                <a:cs typeface="Times New Roman"/>
              </a:rPr>
              <a:t>th	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t	the	resona</a:t>
            </a:r>
            <a:r>
              <a:rPr sz="1800" spc="-1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t  </a:t>
            </a:r>
            <a:r>
              <a:rPr sz="1800" spc="-10" dirty="0">
                <a:latin typeface="Times New Roman"/>
                <a:cs typeface="Times New Roman"/>
              </a:rPr>
              <a:t>frequency.</a:t>
            </a:r>
            <a:endParaRPr sz="1800" dirty="0">
              <a:latin typeface="Times New Roman"/>
              <a:cs typeface="Times New Roman"/>
            </a:endParaRPr>
          </a:p>
          <a:p>
            <a:pPr marL="355600" marR="4398645" indent="-342900" algn="l" rtl="0">
              <a:lnSpc>
                <a:spcPct val="100000"/>
              </a:lnSpc>
              <a:spcBef>
                <a:spcPts val="434"/>
              </a:spcBef>
              <a:buSzPct val="94444"/>
              <a:buFont typeface="Wingdings"/>
              <a:buChar char=""/>
              <a:tabLst>
                <a:tab pos="354965" algn="l"/>
                <a:tab pos="355600" algn="l"/>
                <a:tab pos="3128010" algn="l"/>
              </a:tabLst>
            </a:pPr>
            <a:r>
              <a:rPr sz="1800" dirty="0">
                <a:latin typeface="Times New Roman"/>
                <a:cs typeface="Times New Roman"/>
              </a:rPr>
              <a:t>Micro strip </a:t>
            </a:r>
            <a:r>
              <a:rPr sz="1800" spc="-5" dirty="0">
                <a:latin typeface="Times New Roman"/>
                <a:cs typeface="Times New Roman"/>
              </a:rPr>
              <a:t>patch</a:t>
            </a:r>
            <a:r>
              <a:rPr sz="1800" spc="2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antenna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	</a:t>
            </a:r>
            <a:r>
              <a:rPr sz="1800" spc="-5" dirty="0">
                <a:latin typeface="Times New Roman"/>
                <a:cs typeface="Times New Roman"/>
              </a:rPr>
              <a:t>patch antenna  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narrowband </a:t>
            </a:r>
            <a:r>
              <a:rPr lang="en-US" sz="1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width </a:t>
            </a:r>
            <a:r>
              <a:rPr sz="1800" spc="-4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antenna</a:t>
            </a:r>
            <a:r>
              <a:rPr sz="1800" dirty="0">
                <a:latin typeface="Times New Roman"/>
                <a:cs typeface="Times New Roman"/>
              </a:rPr>
              <a:t>.</a:t>
            </a:r>
          </a:p>
          <a:p>
            <a:pPr marL="4737735" algn="l" rtl="0">
              <a:lnSpc>
                <a:spcPct val="100000"/>
              </a:lnSpc>
              <a:spcBef>
                <a:spcPts val="950"/>
              </a:spcBef>
            </a:pP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Structure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of a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Microstrip </a:t>
            </a:r>
            <a:r>
              <a:rPr sz="1800" b="1" spc="-20" dirty="0">
                <a:solidFill>
                  <a:srgbClr val="C00000"/>
                </a:solidFill>
                <a:latin typeface="Calibri"/>
                <a:cs typeface="Calibri"/>
              </a:rPr>
              <a:t>Patch</a:t>
            </a:r>
            <a:r>
              <a:rPr sz="18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Antenna</a:t>
            </a:r>
            <a:endParaRPr sz="180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858" y="319743"/>
            <a:ext cx="7390342" cy="2426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 rtl="0">
              <a:lnSpc>
                <a:spcPct val="100000"/>
              </a:lnSpc>
              <a:spcBef>
                <a:spcPts val="30"/>
              </a:spcBef>
              <a:buChar char=""/>
            </a:pPr>
            <a:endParaRPr sz="1950" dirty="0">
              <a:latin typeface="Times New Roman"/>
              <a:cs typeface="Times New Roman"/>
            </a:endParaRPr>
          </a:p>
          <a:p>
            <a:pPr marL="287020" marR="5080" indent="-274320" algn="l" rtl="0">
              <a:lnSpc>
                <a:spcPct val="100000"/>
              </a:lnSpc>
              <a:buSzPct val="95000"/>
              <a:buFont typeface="Wingdings"/>
              <a:buChar char=""/>
              <a:tabLst>
                <a:tab pos="287020" algn="l"/>
              </a:tabLst>
            </a:pPr>
            <a:r>
              <a:rPr sz="2000" spc="-5" dirty="0">
                <a:latin typeface="Times New Roman"/>
                <a:cs typeface="Times New Roman"/>
              </a:rPr>
              <a:t>Micro strip antennas are </a:t>
            </a:r>
            <a:r>
              <a:rPr sz="2000" dirty="0">
                <a:latin typeface="Times New Roman"/>
                <a:cs typeface="Times New Roman"/>
              </a:rPr>
              <a:t>easy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fabricate </a:t>
            </a:r>
            <a:r>
              <a:rPr sz="2000" spc="-5" dirty="0">
                <a:latin typeface="Times New Roman"/>
                <a:cs typeface="Times New Roman"/>
              </a:rPr>
              <a:t>and comfortable </a:t>
            </a:r>
            <a:r>
              <a:rPr sz="2000" dirty="0">
                <a:latin typeface="Times New Roman"/>
                <a:cs typeface="Times New Roman"/>
              </a:rPr>
              <a:t>on  curved surface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  <a:p>
            <a:pPr marL="287020" indent="-274320" algn="l" rtl="0">
              <a:lnSpc>
                <a:spcPct val="100000"/>
              </a:lnSpc>
              <a:spcBef>
                <a:spcPts val="480"/>
              </a:spcBef>
              <a:buSzPct val="95000"/>
              <a:buFont typeface="Wingdings"/>
              <a:buChar char=""/>
              <a:tabLst>
                <a:tab pos="287020" algn="l"/>
              </a:tabLst>
            </a:pPr>
            <a:r>
              <a:rPr sz="2000" dirty="0">
                <a:latin typeface="Times New Roman"/>
                <a:cs typeface="Times New Roman"/>
              </a:rPr>
              <a:t>The directivity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fairly insensitive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 substrate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thickness.</a:t>
            </a:r>
          </a:p>
          <a:p>
            <a:pPr algn="l" rtl="0">
              <a:lnSpc>
                <a:spcPct val="100000"/>
              </a:lnSpc>
              <a:spcBef>
                <a:spcPts val="25"/>
              </a:spcBef>
              <a:buChar char=""/>
            </a:pPr>
            <a:endParaRPr sz="2900" dirty="0">
              <a:latin typeface="Times New Roman"/>
              <a:cs typeface="Times New Roman"/>
            </a:endParaRPr>
          </a:p>
          <a:p>
            <a:pPr marL="349250" indent="-336550" algn="l" rtl="0">
              <a:lnSpc>
                <a:spcPct val="100000"/>
              </a:lnSpc>
              <a:spcBef>
                <a:spcPts val="5"/>
              </a:spcBef>
              <a:buSzPct val="95000"/>
              <a:buFont typeface="Wingdings"/>
              <a:buChar char=""/>
              <a:tabLst>
                <a:tab pos="349250" algn="l"/>
                <a:tab pos="349885" algn="l"/>
              </a:tabLst>
            </a:pPr>
            <a:r>
              <a:rPr sz="2000" spc="-5" dirty="0">
                <a:latin typeface="Times New Roman"/>
                <a:cs typeface="Times New Roman"/>
              </a:rPr>
              <a:t>Micro </a:t>
            </a:r>
            <a:r>
              <a:rPr sz="2000" dirty="0">
                <a:latin typeface="Times New Roman"/>
                <a:cs typeface="Times New Roman"/>
              </a:rPr>
              <a:t>strip patch antennas patches are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variety of shapes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,</a:t>
            </a:r>
          </a:p>
          <a:p>
            <a:pPr marL="265430" algn="l" rtl="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such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rectangular , square , triangular and </a:t>
            </a:r>
            <a:r>
              <a:rPr sz="2000" spc="-5" dirty="0" smtClean="0">
                <a:latin typeface="Times New Roman"/>
                <a:cs typeface="Times New Roman"/>
              </a:rPr>
              <a:t>circulator</a:t>
            </a:r>
            <a:r>
              <a:rPr sz="2000" spc="-140" dirty="0" smtClean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…etc.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1029" y="3300046"/>
            <a:ext cx="4663628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3505200"/>
            <a:ext cx="4267200" cy="2671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657600" y="3581400"/>
            <a:ext cx="17526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Patch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antenna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523988" y="1184399"/>
            <a:ext cx="1185008" cy="138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764" y="747673"/>
            <a:ext cx="2578735" cy="2997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 smtClean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) </a:t>
            </a:r>
            <a:r>
              <a:rPr sz="1800" b="1" spc="-5" dirty="0">
                <a:latin typeface="Calibri"/>
                <a:cs typeface="Calibri"/>
              </a:rPr>
              <a:t>Single </a:t>
            </a:r>
            <a:r>
              <a:rPr sz="1800" b="1" spc="-10" dirty="0">
                <a:latin typeface="Calibri"/>
                <a:cs typeface="Calibri"/>
              </a:rPr>
              <a:t>radiating</a:t>
            </a:r>
            <a:r>
              <a:rPr sz="1800" b="1" spc="-85" dirty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patches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645484"/>
            <a:ext cx="2119630" cy="30035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 smtClean="0">
                <a:latin typeface="Calibri"/>
                <a:cs typeface="Calibri"/>
              </a:rPr>
              <a:t>b</a:t>
            </a:r>
            <a:r>
              <a:rPr sz="1800" b="1" dirty="0">
                <a:latin typeface="Calibri"/>
                <a:cs typeface="Calibri"/>
              </a:rPr>
              <a:t>) Single slot</a:t>
            </a:r>
            <a:r>
              <a:rPr sz="1800" b="1" spc="-1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radiator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4114800"/>
            <a:ext cx="4495800" cy="2476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5800" y="4114800"/>
            <a:ext cx="4648199" cy="2428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1888119" y="48638"/>
            <a:ext cx="5676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sz="3200" spc="-5" dirty="0">
                <a:solidFill>
                  <a:srgbClr val="FF0000"/>
                </a:solidFill>
                <a:latin typeface="Arial"/>
                <a:cs typeface="Arial"/>
              </a:rPr>
              <a:t>Microstrip Antennas Shapes</a:t>
            </a:r>
            <a:r>
              <a:rPr lang="en-US" sz="3200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US" sz="32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l" rtl="0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6254"/>
            <a:ext cx="6934200" cy="2424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14056"/>
            <a:ext cx="6017260" cy="15523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5000" spc="-30" dirty="0" smtClean="0">
                <a:solidFill>
                  <a:srgbClr val="1F487C"/>
                </a:solidFill>
              </a:rPr>
              <a:t/>
            </a:r>
            <a:br>
              <a:rPr lang="en-US" sz="5000" spc="-30" dirty="0" smtClean="0">
                <a:solidFill>
                  <a:srgbClr val="1F487C"/>
                </a:solidFill>
              </a:rPr>
            </a:br>
            <a:r>
              <a:rPr sz="5000" spc="-30" dirty="0" smtClean="0">
                <a:solidFill>
                  <a:srgbClr val="1F487C"/>
                </a:solidFill>
              </a:rPr>
              <a:t>Substrates</a:t>
            </a:r>
            <a:r>
              <a:rPr sz="5000" spc="-110" dirty="0" smtClean="0">
                <a:solidFill>
                  <a:srgbClr val="1F487C"/>
                </a:solidFill>
              </a:rPr>
              <a:t> </a:t>
            </a:r>
            <a:r>
              <a:rPr sz="5000" spc="-20" dirty="0">
                <a:solidFill>
                  <a:srgbClr val="1F487C"/>
                </a:solidFill>
              </a:rPr>
              <a:t>are:</a:t>
            </a:r>
            <a:endParaRPr sz="5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68398"/>
            <a:ext cx="7569200" cy="327596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87020" indent="-274320" algn="l" rtl="0">
              <a:lnSpc>
                <a:spcPct val="100000"/>
              </a:lnSpc>
              <a:spcBef>
                <a:spcPts val="725"/>
              </a:spcBef>
              <a:buClr>
                <a:srgbClr val="9BBA58"/>
              </a:buClr>
              <a:buSzPct val="94230"/>
              <a:buFont typeface="Wingdings"/>
              <a:buChar char=""/>
              <a:tabLst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most commonly </a:t>
            </a:r>
            <a:r>
              <a:rPr sz="2600" spc="-5" dirty="0">
                <a:latin typeface="Calibri"/>
                <a:cs typeface="Calibri"/>
              </a:rPr>
              <a:t>used </a:t>
            </a:r>
            <a:r>
              <a:rPr sz="2600" spc="-15" dirty="0">
                <a:latin typeface="Calibri"/>
                <a:cs typeface="Calibri"/>
              </a:rPr>
              <a:t>substrates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are,</a:t>
            </a:r>
            <a:endParaRPr sz="2600" dirty="0">
              <a:latin typeface="Calibri"/>
              <a:cs typeface="Calibri"/>
            </a:endParaRPr>
          </a:p>
          <a:p>
            <a:pPr marL="1278890" marR="834390" lvl="1" algn="l" rtl="0">
              <a:lnSpc>
                <a:spcPct val="120000"/>
              </a:lnSpc>
              <a:spcBef>
                <a:spcPts val="5"/>
              </a:spcBef>
              <a:buAutoNum type="arabicParenR"/>
              <a:tabLst>
                <a:tab pos="1621155" algn="l"/>
              </a:tabLst>
            </a:pPr>
            <a:r>
              <a:rPr sz="2600" spc="-5" dirty="0">
                <a:latin typeface="Calibri"/>
                <a:cs typeface="Calibri"/>
              </a:rPr>
              <a:t>Honey comb(dielectric </a:t>
            </a:r>
            <a:r>
              <a:rPr sz="2600" spc="-10" dirty="0">
                <a:latin typeface="Calibri"/>
                <a:cs typeface="Calibri"/>
              </a:rPr>
              <a:t>constant=1.07)  </a:t>
            </a:r>
            <a:r>
              <a:rPr sz="2600" spc="-5" dirty="0">
                <a:latin typeface="Calibri"/>
                <a:cs typeface="Calibri"/>
              </a:rPr>
              <a:t>2)Duroid(dielectric </a:t>
            </a:r>
            <a:r>
              <a:rPr sz="2600" spc="-10" dirty="0">
                <a:latin typeface="Calibri"/>
                <a:cs typeface="Calibri"/>
              </a:rPr>
              <a:t>constant=2.32)  </a:t>
            </a:r>
            <a:r>
              <a:rPr sz="2600" dirty="0">
                <a:latin typeface="Calibri"/>
                <a:cs typeface="Calibri"/>
              </a:rPr>
              <a:t>3)Quartz(dielectric </a:t>
            </a:r>
            <a:r>
              <a:rPr sz="2600" spc="-10" dirty="0">
                <a:latin typeface="Calibri"/>
                <a:cs typeface="Calibri"/>
              </a:rPr>
              <a:t>constant=3.8)  </a:t>
            </a:r>
            <a:r>
              <a:rPr sz="2600" dirty="0">
                <a:latin typeface="Calibri"/>
                <a:cs typeface="Calibri"/>
              </a:rPr>
              <a:t>4)Alumina(dielectric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 smtClean="0">
                <a:latin typeface="Calibri"/>
                <a:cs typeface="Calibri"/>
              </a:rPr>
              <a:t>constant=10</a:t>
            </a:r>
            <a:r>
              <a:rPr lang="en-US" sz="2600" spc="-10" dirty="0" smtClean="0">
                <a:latin typeface="Calibri"/>
                <a:cs typeface="Calibri"/>
              </a:rPr>
              <a:t>)</a:t>
            </a:r>
            <a:endParaRPr sz="2600" dirty="0">
              <a:latin typeface="Calibri"/>
              <a:cs typeface="Calibri"/>
            </a:endParaRPr>
          </a:p>
          <a:p>
            <a:pPr marL="584200" indent="-571500" algn="l" rtl="0">
              <a:lnSpc>
                <a:spcPct val="100000"/>
              </a:lnSpc>
              <a:spcBef>
                <a:spcPts val="620"/>
              </a:spcBef>
              <a:buClr>
                <a:srgbClr val="9BBA58"/>
              </a:buClr>
              <a:buSzPct val="94230"/>
              <a:buFont typeface="Wingdings"/>
              <a:buChar char=""/>
              <a:tabLst>
                <a:tab pos="584200" algn="l"/>
                <a:tab pos="584835" algn="l"/>
              </a:tabLst>
            </a:pPr>
            <a:r>
              <a:rPr sz="2600" dirty="0">
                <a:latin typeface="Calibri"/>
                <a:cs typeface="Calibri"/>
              </a:rPr>
              <a:t>A </a:t>
            </a:r>
            <a:r>
              <a:rPr sz="2600" spc="-10" dirty="0">
                <a:latin typeface="Calibri"/>
                <a:cs typeface="Calibri"/>
              </a:rPr>
              <a:t>thicker </a:t>
            </a:r>
            <a:r>
              <a:rPr sz="2600" spc="-15" dirty="0">
                <a:latin typeface="Calibri"/>
                <a:cs typeface="Calibri"/>
              </a:rPr>
              <a:t>substrate </a:t>
            </a:r>
            <a:r>
              <a:rPr sz="2600" dirty="0">
                <a:latin typeface="Calibri"/>
                <a:cs typeface="Calibri"/>
              </a:rPr>
              <a:t>will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increase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2600" spc="-10" dirty="0">
                <a:solidFill>
                  <a:srgbClr val="006FC0"/>
                </a:solidFill>
                <a:latin typeface="Calibri"/>
                <a:cs typeface="Calibri"/>
              </a:rPr>
              <a:t>radiation</a:t>
            </a:r>
            <a:r>
              <a:rPr sz="2600" spc="-1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6FC0"/>
                </a:solidFill>
                <a:latin typeface="Calibri"/>
                <a:cs typeface="Calibri"/>
              </a:rPr>
              <a:t>power</a:t>
            </a:r>
            <a:endParaRPr sz="2600" dirty="0">
              <a:latin typeface="Calibri"/>
              <a:cs typeface="Calibri"/>
            </a:endParaRPr>
          </a:p>
          <a:p>
            <a:pPr marL="584200" algn="l" rtl="0">
              <a:lnSpc>
                <a:spcPct val="100000"/>
              </a:lnSpc>
            </a:pPr>
            <a:r>
              <a:rPr sz="2600" dirty="0">
                <a:latin typeface="Calibri"/>
                <a:cs typeface="Calibri"/>
              </a:rPr>
              <a:t>,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reduce </a:t>
            </a:r>
            <a:r>
              <a:rPr sz="2600" spc="-10" dirty="0">
                <a:solidFill>
                  <a:srgbClr val="006FC0"/>
                </a:solidFill>
                <a:latin typeface="Calibri"/>
                <a:cs typeface="Calibri"/>
              </a:rPr>
              <a:t>conductor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loss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5" dirty="0">
                <a:solidFill>
                  <a:srgbClr val="FF0000"/>
                </a:solidFill>
                <a:latin typeface="Calibri"/>
                <a:cs typeface="Calibri"/>
              </a:rPr>
              <a:t>improve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Band</a:t>
            </a:r>
            <a:r>
              <a:rPr sz="2600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width</a:t>
            </a:r>
            <a:r>
              <a:rPr sz="2600" dirty="0">
                <a:latin typeface="Calibri"/>
                <a:cs typeface="Calibri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286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sz="3200" spc="-30" dirty="0" smtClean="0">
                <a:solidFill>
                  <a:srgbClr val="FF0000"/>
                </a:solidFill>
                <a:latin typeface="Arial"/>
                <a:cs typeface="Arial"/>
              </a:rPr>
              <a:t>Types </a:t>
            </a:r>
            <a:r>
              <a:rPr lang="en-US" sz="3200" dirty="0" smtClean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lang="en-US" sz="3200" spc="-20" dirty="0">
                <a:solidFill>
                  <a:srgbClr val="FF0000"/>
                </a:solidFill>
                <a:cs typeface="Calibri"/>
              </a:rPr>
              <a:t>Substrates</a:t>
            </a:r>
            <a:r>
              <a:rPr lang="en-US" sz="3200" spc="-5" dirty="0">
                <a:solidFill>
                  <a:srgbClr val="FF0000"/>
                </a:solidFill>
                <a:cs typeface="Calibri"/>
              </a:rPr>
              <a:t>(Dielectric </a:t>
            </a:r>
            <a:r>
              <a:rPr lang="en-US" sz="3200" dirty="0">
                <a:solidFill>
                  <a:srgbClr val="FF0000"/>
                </a:solidFill>
                <a:cs typeface="Calibri"/>
              </a:rPr>
              <a:t>Media</a:t>
            </a:r>
            <a:r>
              <a:rPr lang="en-US" sz="3200" dirty="0" smtClean="0">
                <a:solidFill>
                  <a:srgbClr val="FF0000"/>
                </a:solidFill>
                <a:cs typeface="Calibri"/>
              </a:rPr>
              <a:t>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49284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6" marR="5080" indent="-457200">
              <a:lnSpc>
                <a:spcPct val="100000"/>
              </a:lnSpc>
              <a:spcBef>
                <a:spcPts val="105"/>
              </a:spcBef>
              <a:buFont typeface="Arial" pitchFamily="34" charset="0"/>
              <a:buChar char="•"/>
            </a:pPr>
            <a:r>
              <a:rPr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Comparison</a:t>
            </a:r>
            <a:r>
              <a:rPr sz="3200" spc="-5" dirty="0">
                <a:solidFill>
                  <a:srgbClr val="FF0000"/>
                </a:solidFill>
              </a:rPr>
              <a:t> of </a:t>
            </a:r>
            <a:r>
              <a:rPr sz="3200" spc="-10" dirty="0">
                <a:solidFill>
                  <a:srgbClr val="FF0000"/>
                </a:solidFill>
              </a:rPr>
              <a:t>various </a:t>
            </a:r>
            <a:r>
              <a:rPr sz="3200" dirty="0">
                <a:solidFill>
                  <a:srgbClr val="FF0000"/>
                </a:solidFill>
              </a:rPr>
              <a:t>types of </a:t>
            </a:r>
            <a:r>
              <a:rPr sz="3200" spc="-15" dirty="0">
                <a:solidFill>
                  <a:srgbClr val="FF0000"/>
                </a:solidFill>
              </a:rPr>
              <a:t>flat profile </a:t>
            </a:r>
            <a:r>
              <a:rPr sz="3200" spc="-10" dirty="0" smtClean="0">
                <a:solidFill>
                  <a:srgbClr val="FF0000"/>
                </a:solidFill>
              </a:rPr>
              <a:t>antennas</a:t>
            </a:r>
            <a:r>
              <a:rPr sz="3200" spc="-10" dirty="0">
                <a:solidFill>
                  <a:srgbClr val="FF0000"/>
                </a:solidFill>
              </a:rPr>
              <a:t>:</a:t>
            </a:r>
            <a:endParaRPr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751868"/>
              </p:ext>
            </p:extLst>
          </p:nvPr>
        </p:nvGraphicFramePr>
        <p:xfrm>
          <a:off x="374650" y="1928748"/>
          <a:ext cx="8388351" cy="40148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6117"/>
                <a:gridCol w="2796117"/>
                <a:gridCol w="2796117"/>
              </a:tblGrid>
              <a:tr h="966107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Charaterstics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Microstrip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patch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antenna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Microstrip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slot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antenna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5598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Profile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Thin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Thin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559071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Fabrication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Very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easy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Easy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81085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Polarization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7429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Both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linear&amp;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circular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429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Both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linear&amp;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circular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5598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Dual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freq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operation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Possible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Possible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559071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Shape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Any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shape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Rec</a:t>
                      </a:r>
                      <a:r>
                        <a:rPr sz="18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&amp;circle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92332"/>
            <a:ext cx="280606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15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Advantages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619709"/>
            <a:ext cx="8886190" cy="4518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91465" indent="-342900" algn="l" rtl="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Low </a:t>
            </a:r>
            <a:r>
              <a:rPr sz="2800" spc="-15" dirty="0">
                <a:latin typeface="Calibri"/>
                <a:cs typeface="Calibri"/>
              </a:rPr>
              <a:t>fabrication cost, </a:t>
            </a:r>
            <a:r>
              <a:rPr sz="2800" spc="-10" dirty="0">
                <a:latin typeface="Calibri"/>
                <a:cs typeface="Calibri"/>
              </a:rPr>
              <a:t>hence can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manufactured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large  </a:t>
            </a:r>
            <a:r>
              <a:rPr sz="2800" spc="-10" dirty="0">
                <a:latin typeface="Calibri"/>
                <a:cs typeface="Calibri"/>
              </a:rPr>
              <a:t>quantities.</a:t>
            </a:r>
            <a:endParaRPr sz="28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Easily </a:t>
            </a:r>
            <a:r>
              <a:rPr sz="2800" spc="-20" dirty="0">
                <a:latin typeface="Calibri"/>
                <a:cs typeface="Calibri"/>
              </a:rPr>
              <a:t>integrated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25" dirty="0">
                <a:latin typeface="Calibri"/>
                <a:cs typeface="Calibri"/>
              </a:rPr>
              <a:t>microwave </a:t>
            </a:r>
            <a:r>
              <a:rPr sz="2800" spc="-20" dirty="0">
                <a:latin typeface="Calibri"/>
                <a:cs typeface="Calibri"/>
              </a:rPr>
              <a:t>integrated </a:t>
            </a:r>
            <a:r>
              <a:rPr sz="2800" spc="-10" dirty="0">
                <a:latin typeface="Calibri"/>
                <a:cs typeface="Calibri"/>
              </a:rPr>
              <a:t>circuits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</a:t>
            </a:r>
            <a:r>
              <a:rPr sz="2800" spc="-10" dirty="0" smtClean="0">
                <a:latin typeface="Calibri"/>
                <a:cs typeface="Calibri"/>
              </a:rPr>
              <a:t>MICs</a:t>
            </a:r>
            <a:r>
              <a:rPr lang="en-US" sz="2800" spc="-10" dirty="0" smtClean="0">
                <a:latin typeface="Calibri"/>
                <a:cs typeface="Calibri"/>
              </a:rPr>
              <a:t>)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Capable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dual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triple frequency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operations.</a:t>
            </a:r>
            <a:endParaRPr sz="28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Supports both, linear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well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circular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polarization.</a:t>
            </a:r>
            <a:endParaRPr sz="28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Low </a:t>
            </a:r>
            <a:r>
              <a:rPr sz="2800" spc="-20" dirty="0">
                <a:latin typeface="Calibri"/>
                <a:cs typeface="Calibri"/>
              </a:rPr>
              <a:t>cost </a:t>
            </a:r>
            <a:r>
              <a:rPr sz="2800" spc="-5" dirty="0">
                <a:latin typeface="Calibri"/>
                <a:cs typeface="Calibri"/>
              </a:rPr>
              <a:t>, </a:t>
            </a:r>
            <a:r>
              <a:rPr sz="2800" spc="-10" dirty="0">
                <a:latin typeface="Calibri"/>
                <a:cs typeface="Calibri"/>
              </a:rPr>
              <a:t>Less </a:t>
            </a:r>
            <a:r>
              <a:rPr sz="2800" spc="-25" dirty="0">
                <a:latin typeface="Calibri"/>
                <a:cs typeface="Calibri"/>
              </a:rPr>
              <a:t>size </a:t>
            </a:r>
            <a:r>
              <a:rPr sz="2800" spc="-5" dirty="0">
                <a:latin typeface="Calibri"/>
                <a:cs typeface="Calibri"/>
              </a:rPr>
              <a:t>, </a:t>
            </a:r>
            <a:r>
              <a:rPr sz="2800" spc="-10" dirty="0">
                <a:latin typeface="Calibri"/>
                <a:cs typeface="Calibri"/>
              </a:rPr>
              <a:t>Low </a:t>
            </a:r>
            <a:r>
              <a:rPr sz="2800" spc="-5" dirty="0">
                <a:latin typeface="Calibri"/>
                <a:cs typeface="Calibri"/>
              </a:rPr>
              <a:t>Mass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Mechanically </a:t>
            </a:r>
            <a:r>
              <a:rPr sz="2800" spc="-20" dirty="0">
                <a:latin typeface="Calibri"/>
                <a:cs typeface="Calibri"/>
              </a:rPr>
              <a:t>robust </a:t>
            </a:r>
            <a:r>
              <a:rPr sz="2800" spc="-5" dirty="0">
                <a:latin typeface="Calibri"/>
                <a:cs typeface="Calibri"/>
              </a:rPr>
              <a:t>when </a:t>
            </a:r>
            <a:r>
              <a:rPr sz="2800" spc="-15" dirty="0">
                <a:latin typeface="Calibri"/>
                <a:cs typeface="Calibri"/>
              </a:rPr>
              <a:t>mounted </a:t>
            </a:r>
            <a:r>
              <a:rPr sz="2800" spc="-5" dirty="0">
                <a:latin typeface="Calibri"/>
                <a:cs typeface="Calibri"/>
              </a:rPr>
              <a:t>on rigid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surfaces.</a:t>
            </a:r>
            <a:endParaRPr sz="28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High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Performance</a:t>
            </a:r>
            <a:endParaRPr sz="2800" dirty="0">
              <a:latin typeface="Calibri"/>
              <a:cs typeface="Calibri"/>
            </a:endParaRPr>
          </a:p>
          <a:p>
            <a:pPr marL="355600" indent="-342900" algn="l" rtl="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Light weight </a:t>
            </a:r>
            <a:r>
              <a:rPr sz="2800" spc="-10" dirty="0">
                <a:latin typeface="Calibri"/>
                <a:cs typeface="Calibri"/>
              </a:rPr>
              <a:t>and low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volume.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0"/>
            <a:ext cx="46481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15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Disadvantages</a:t>
            </a:r>
            <a:endParaRPr sz="3200" spc="-15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533742"/>
            <a:ext cx="8537575" cy="42466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775"/>
              </a:spcBef>
              <a:buFont typeface="Wingdings"/>
              <a:buChar char=""/>
              <a:tabLst>
                <a:tab pos="355600" algn="l"/>
                <a:tab pos="3237230" algn="l"/>
              </a:tabLst>
            </a:pPr>
            <a:r>
              <a:rPr sz="2800" spc="-15" dirty="0">
                <a:latin typeface="Calibri"/>
                <a:cs typeface="Calibri"/>
              </a:rPr>
              <a:t>Narrow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bandwidth	associated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5" dirty="0">
                <a:latin typeface="Calibri"/>
                <a:cs typeface="Calibri"/>
              </a:rPr>
              <a:t>tolerence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problem</a:t>
            </a:r>
            <a:endParaRPr sz="2800" dirty="0"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Lower </a:t>
            </a:r>
            <a:r>
              <a:rPr sz="2800" spc="-5" dirty="0">
                <a:latin typeface="Calibri"/>
                <a:cs typeface="Calibri"/>
              </a:rPr>
              <a:t>Gain(Nearly </a:t>
            </a:r>
            <a:r>
              <a:rPr sz="2800" spc="-10" dirty="0" smtClean="0">
                <a:solidFill>
                  <a:srgbClr val="C00000"/>
                </a:solidFill>
                <a:latin typeface="Calibri"/>
                <a:cs typeface="Calibri"/>
              </a:rPr>
              <a:t>6db</a:t>
            </a:r>
            <a:r>
              <a:rPr lang="ar-EG" sz="2800" spc="-10" dirty="0" smtClean="0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.</a:t>
            </a:r>
            <a:endParaRPr lang="en-US" sz="2800" spc="-5" dirty="0" smtClean="0">
              <a:latin typeface="Calibri"/>
              <a:cs typeface="Calibri"/>
            </a:endParaRPr>
          </a:p>
          <a:p>
            <a:pPr marL="12700" algn="l" rtl="0"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lang="en-US" sz="2800" spc="-10" dirty="0">
                <a:cs typeface="Calibri"/>
              </a:rPr>
              <a:t>Spurious </a:t>
            </a:r>
            <a:r>
              <a:rPr lang="en-US" sz="2800" spc="-25" dirty="0">
                <a:cs typeface="Calibri"/>
              </a:rPr>
              <a:t>feed </a:t>
            </a:r>
            <a:r>
              <a:rPr lang="en-US" sz="2800" spc="-15" dirty="0">
                <a:cs typeface="Calibri"/>
              </a:rPr>
              <a:t>radiation (surface </a:t>
            </a:r>
            <a:r>
              <a:rPr lang="en-US" sz="2800" spc="-25" dirty="0">
                <a:cs typeface="Calibri"/>
              </a:rPr>
              <a:t>waves, </a:t>
            </a:r>
            <a:r>
              <a:rPr lang="en-US" sz="2800" spc="-25" dirty="0" smtClean="0">
                <a:cs typeface="Calibri"/>
              </a:rPr>
              <a:t>Feed </a:t>
            </a:r>
            <a:r>
              <a:rPr lang="en-US" sz="2800" spc="-15" dirty="0" smtClean="0">
                <a:cs typeface="Calibri"/>
              </a:rPr>
              <a:t>strips</a:t>
            </a:r>
            <a:r>
              <a:rPr lang="en-US" sz="2800" spc="-15" dirty="0">
                <a:cs typeface="Calibri"/>
              </a:rPr>
              <a:t>,</a:t>
            </a:r>
            <a:r>
              <a:rPr lang="en-US" sz="2800" spc="200" dirty="0">
                <a:cs typeface="Calibri"/>
              </a:rPr>
              <a:t> </a:t>
            </a:r>
            <a:r>
              <a:rPr lang="en-US" sz="2800" spc="-15" dirty="0">
                <a:cs typeface="Calibri"/>
              </a:rPr>
              <a:t>etc</a:t>
            </a:r>
            <a:r>
              <a:rPr lang="en-US" sz="2800" spc="-15" dirty="0" smtClean="0">
                <a:cs typeface="Calibri"/>
              </a:rPr>
              <a:t>.)</a:t>
            </a:r>
            <a:endParaRPr sz="2800" dirty="0">
              <a:latin typeface="Calibri"/>
              <a:cs typeface="Calibri"/>
            </a:endParaRPr>
          </a:p>
          <a:p>
            <a:pPr marL="12700" algn="l" rtl="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  <a:tab pos="4221480" algn="l"/>
              </a:tabLst>
            </a:pPr>
            <a:r>
              <a:rPr sz="2800" spc="-15" dirty="0" smtClean="0">
                <a:latin typeface="Calibri"/>
                <a:cs typeface="Calibri"/>
              </a:rPr>
              <a:t>Most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err="1">
                <a:latin typeface="Calibri"/>
                <a:cs typeface="Calibri"/>
              </a:rPr>
              <a:t>microstrip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antennas</a:t>
            </a:r>
            <a:r>
              <a:rPr lang="en-US" sz="2800" spc="-10" dirty="0" smtClean="0">
                <a:latin typeface="Calibri"/>
                <a:cs typeface="Calibri"/>
              </a:rPr>
              <a:t> </a:t>
            </a:r>
            <a:r>
              <a:rPr sz="2800" spc="-25" dirty="0" smtClean="0">
                <a:latin typeface="Calibri"/>
                <a:cs typeface="Calibri"/>
              </a:rPr>
              <a:t>radiate </a:t>
            </a:r>
            <a:r>
              <a:rPr sz="2800" spc="-20" dirty="0">
                <a:latin typeface="Calibri"/>
                <a:cs typeface="Calibri"/>
              </a:rPr>
              <a:t>into </a:t>
            </a:r>
            <a:r>
              <a:rPr sz="2800" spc="-10" dirty="0">
                <a:latin typeface="Calibri"/>
                <a:cs typeface="Calibri"/>
              </a:rPr>
              <a:t>half-space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12700" marR="5080" algn="l" rtl="0">
              <a:lnSpc>
                <a:spcPct val="100000"/>
              </a:lnSpc>
              <a:buFont typeface="Wingdings"/>
              <a:buChar char=""/>
              <a:tabLst>
                <a:tab pos="374015" algn="l"/>
              </a:tabLst>
            </a:pPr>
            <a:r>
              <a:rPr sz="2800" spc="-15" dirty="0">
                <a:latin typeface="Calibri"/>
                <a:cs typeface="Calibri"/>
              </a:rPr>
              <a:t>Relatively low </a:t>
            </a:r>
            <a:r>
              <a:rPr sz="2800" spc="-10" dirty="0">
                <a:latin typeface="Calibri"/>
                <a:cs typeface="Calibri"/>
              </a:rPr>
              <a:t>efficiency (due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C00000"/>
                </a:solidFill>
                <a:latin typeface="Calibri"/>
                <a:cs typeface="Calibri"/>
              </a:rPr>
              <a:t>dielectric </a:t>
            </a:r>
            <a:r>
              <a:rPr sz="2800" spc="-10" dirty="0">
                <a:solidFill>
                  <a:srgbClr val="C00000"/>
                </a:solidFill>
                <a:latin typeface="Calibri"/>
                <a:cs typeface="Calibri"/>
              </a:rPr>
              <a:t>and </a:t>
            </a:r>
            <a:r>
              <a:rPr sz="2800" spc="-15" dirty="0">
                <a:solidFill>
                  <a:srgbClr val="C00000"/>
                </a:solidFill>
                <a:latin typeface="Calibri"/>
                <a:cs typeface="Calibri"/>
              </a:rPr>
              <a:t>conductor  </a:t>
            </a:r>
            <a:r>
              <a:rPr sz="2800" spc="-5" dirty="0" smtClean="0">
                <a:solidFill>
                  <a:srgbClr val="C00000"/>
                </a:solidFill>
                <a:latin typeface="Calibri"/>
                <a:cs typeface="Calibri"/>
              </a:rPr>
              <a:t>losses</a:t>
            </a:r>
            <a:r>
              <a:rPr lang="en-US" sz="2800" spc="-5" dirty="0" smtClean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r>
              <a:rPr sz="2800" spc="0" dirty="0" smtClean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295275" indent="-282575" algn="l" rtl="0">
              <a:lnSpc>
                <a:spcPct val="100000"/>
              </a:lnSpc>
              <a:buFont typeface="Wingdings"/>
              <a:buChar char=""/>
              <a:tabLst>
                <a:tab pos="295910" algn="l"/>
              </a:tabLst>
            </a:pPr>
            <a:r>
              <a:rPr sz="2800" spc="-10" dirty="0" smtClean="0">
                <a:latin typeface="Calibri"/>
                <a:cs typeface="Calibri"/>
              </a:rPr>
              <a:t>low </a:t>
            </a:r>
            <a:r>
              <a:rPr sz="2800" spc="-10" dirty="0">
                <a:latin typeface="Calibri"/>
                <a:cs typeface="Calibri"/>
              </a:rPr>
              <a:t>impedance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bandwidth.</a:t>
            </a:r>
            <a:endParaRPr sz="2800" dirty="0">
              <a:latin typeface="Calibri"/>
              <a:cs typeface="Calibri"/>
            </a:endParaRPr>
          </a:p>
          <a:p>
            <a:pPr marL="295275" indent="-282575" algn="l" rtl="0">
              <a:lnSpc>
                <a:spcPct val="100000"/>
              </a:lnSpc>
              <a:buFont typeface="Wingdings"/>
              <a:buChar char=""/>
              <a:tabLst>
                <a:tab pos="295910" algn="l"/>
              </a:tabLst>
            </a:pPr>
            <a:r>
              <a:rPr sz="2800" spc="-15" dirty="0" smtClean="0">
                <a:latin typeface="Calibri"/>
                <a:cs typeface="Calibri"/>
              </a:rPr>
              <a:t>Extraneous </a:t>
            </a:r>
            <a:r>
              <a:rPr sz="2800" spc="-15" dirty="0">
                <a:latin typeface="Calibri"/>
                <a:cs typeface="Calibri"/>
              </a:rPr>
              <a:t>radiation </a:t>
            </a:r>
            <a:r>
              <a:rPr sz="2800" spc="-20" dirty="0">
                <a:latin typeface="Calibri"/>
                <a:cs typeface="Calibri"/>
              </a:rPr>
              <a:t>from feeds </a:t>
            </a:r>
            <a:r>
              <a:rPr sz="2800" spc="-10" dirty="0">
                <a:latin typeface="Calibri"/>
                <a:cs typeface="Calibri"/>
              </a:rPr>
              <a:t>and junctions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295275" indent="-282575" algn="l" rtl="0">
              <a:lnSpc>
                <a:spcPct val="100000"/>
              </a:lnSpc>
              <a:buFont typeface="Wingdings"/>
              <a:buChar char=""/>
              <a:tabLst>
                <a:tab pos="295910" algn="l"/>
              </a:tabLst>
            </a:pPr>
            <a:r>
              <a:rPr sz="2800" spc="-10" dirty="0">
                <a:latin typeface="Calibri"/>
                <a:cs typeface="Calibri"/>
              </a:rPr>
              <a:t>Low </a:t>
            </a:r>
            <a:r>
              <a:rPr sz="2800" spc="-15" dirty="0">
                <a:latin typeface="Calibri"/>
                <a:cs typeface="Calibri"/>
              </a:rPr>
              <a:t>power </a:t>
            </a:r>
            <a:r>
              <a:rPr sz="2800" spc="-10" dirty="0">
                <a:latin typeface="Calibri"/>
                <a:cs typeface="Calibri"/>
              </a:rPr>
              <a:t>handling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capacity.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1970</TotalTime>
  <Words>1319</Words>
  <Application>Microsoft Office PowerPoint</Application>
  <PresentationFormat>On-screen Show (4:3)</PresentationFormat>
  <Paragraphs>195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Algerian</vt:lpstr>
      <vt:lpstr>Arial</vt:lpstr>
      <vt:lpstr>Calibri</vt:lpstr>
      <vt:lpstr>Cambria</vt:lpstr>
      <vt:lpstr>Cambria Math</vt:lpstr>
      <vt:lpstr>Edwardian Script ITC</vt:lpstr>
      <vt:lpstr>Garamond</vt:lpstr>
      <vt:lpstr>Times New Roman</vt:lpstr>
      <vt:lpstr>Wingdings</vt:lpstr>
      <vt:lpstr>Wingdings 2</vt:lpstr>
      <vt:lpstr>Adjacency</vt:lpstr>
      <vt:lpstr>PowerPoint Presentation</vt:lpstr>
      <vt:lpstr> Outlines : </vt:lpstr>
      <vt:lpstr>Introduction</vt:lpstr>
      <vt:lpstr>PowerPoint Presentation</vt:lpstr>
      <vt:lpstr>PowerPoint Presentation</vt:lpstr>
      <vt:lpstr> Substrates are:</vt:lpstr>
      <vt:lpstr>Comparison of various types of flat profile antennas:</vt:lpstr>
      <vt:lpstr>Advantages</vt:lpstr>
      <vt:lpstr>Disadvantages</vt:lpstr>
      <vt:lpstr>Solution :</vt:lpstr>
      <vt:lpstr>Applications</vt:lpstr>
      <vt:lpstr>PowerPoint Presentation</vt:lpstr>
      <vt:lpstr>Why we use Microstrip Patch Antennas ?</vt:lpstr>
      <vt:lpstr> Radiation patterns of a rectangular microstrip patch antenna</vt:lpstr>
      <vt:lpstr>PowerPoint Presentation</vt:lpstr>
      <vt:lpstr>PowerPoint Presentation</vt:lpstr>
      <vt:lpstr>Comparing the different feed techniques :-</vt:lpstr>
      <vt:lpstr>Feeding Techniques:</vt:lpstr>
      <vt:lpstr>PowerPoint Presentation</vt:lpstr>
      <vt:lpstr>PowerPoint Presentation</vt:lpstr>
      <vt:lpstr>PowerPoint Presentation</vt:lpstr>
      <vt:lpstr>4--Proximity Coupled Feed</vt:lpstr>
      <vt:lpstr>Design Of Microstrip : </vt:lpstr>
      <vt:lpstr>Design Of Microstrip : </vt:lpstr>
      <vt:lpstr>Design Of Microstrip : </vt:lpstr>
      <vt:lpstr>Design Of Microstrip 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Outlines</dc:title>
  <dc:creator>remon</dc:creator>
  <cp:lastModifiedBy>Dr.Sherif Hekal</cp:lastModifiedBy>
  <cp:revision>94</cp:revision>
  <dcterms:created xsi:type="dcterms:W3CDTF">2017-10-22T19:14:50Z</dcterms:created>
  <dcterms:modified xsi:type="dcterms:W3CDTF">2017-11-17T11:18:52Z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2012-12-04T00:00:00Z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2017-10-22T00:00:00Z</vt:filetime>
  </property>
</Properties>
</file>